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52"/>
  </p:notesMasterIdLst>
  <p:sldIdLst>
    <p:sldId id="257" r:id="rId2"/>
    <p:sldId id="275" r:id="rId3"/>
    <p:sldId id="276" r:id="rId4"/>
    <p:sldId id="302" r:id="rId5"/>
    <p:sldId id="277" r:id="rId6"/>
    <p:sldId id="303" r:id="rId7"/>
    <p:sldId id="305" r:id="rId8"/>
    <p:sldId id="316" r:id="rId9"/>
    <p:sldId id="338" r:id="rId10"/>
    <p:sldId id="339" r:id="rId11"/>
    <p:sldId id="340" r:id="rId12"/>
    <p:sldId id="360" r:id="rId13"/>
    <p:sldId id="330" r:id="rId14"/>
    <p:sldId id="361" r:id="rId15"/>
    <p:sldId id="362" r:id="rId16"/>
    <p:sldId id="273" r:id="rId17"/>
    <p:sldId id="279" r:id="rId18"/>
    <p:sldId id="281" r:id="rId19"/>
    <p:sldId id="304" r:id="rId20"/>
    <p:sldId id="317" r:id="rId21"/>
    <p:sldId id="278" r:id="rId22"/>
    <p:sldId id="306" r:id="rId23"/>
    <p:sldId id="307" r:id="rId24"/>
    <p:sldId id="300" r:id="rId25"/>
    <p:sldId id="363" r:id="rId26"/>
    <p:sldId id="260" r:id="rId27"/>
    <p:sldId id="309" r:id="rId28"/>
    <p:sldId id="308" r:id="rId29"/>
    <p:sldId id="284" r:id="rId30"/>
    <p:sldId id="310" r:id="rId31"/>
    <p:sldId id="350" r:id="rId32"/>
    <p:sldId id="318" r:id="rId33"/>
    <p:sldId id="351" r:id="rId34"/>
    <p:sldId id="352" r:id="rId35"/>
    <p:sldId id="353" r:id="rId36"/>
    <p:sldId id="346" r:id="rId37"/>
    <p:sldId id="298" r:id="rId38"/>
    <p:sldId id="293" r:id="rId39"/>
    <p:sldId id="347" r:id="rId40"/>
    <p:sldId id="270" r:id="rId41"/>
    <p:sldId id="348" r:id="rId42"/>
    <p:sldId id="354" r:id="rId43"/>
    <p:sldId id="355" r:id="rId44"/>
    <p:sldId id="356" r:id="rId45"/>
    <p:sldId id="357" r:id="rId46"/>
    <p:sldId id="358" r:id="rId47"/>
    <p:sldId id="359" r:id="rId48"/>
    <p:sldId id="294" r:id="rId49"/>
    <p:sldId id="319" r:id="rId50"/>
    <p:sldId id="287" r:id="rId5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0D23"/>
    <a:srgbClr val="023A91"/>
    <a:srgbClr val="013990"/>
    <a:srgbClr val="CC0000"/>
    <a:srgbClr val="2361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75463"/>
  </p:normalViewPr>
  <p:slideViewPr>
    <p:cSldViewPr snapToGrid="0">
      <p:cViewPr varScale="1">
        <p:scale>
          <a:sx n="83" d="100"/>
          <a:sy n="83" d="100"/>
        </p:scale>
        <p:origin x="251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Relationship Id="rId4" Type="http://schemas.openxmlformats.org/officeDocument/2006/relationships/image" Target="../media/image57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Relationship Id="rId4" Type="http://schemas.openxmlformats.org/officeDocument/2006/relationships/image" Target="../media/image61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image" Target="../media/image89.wmf"/><Relationship Id="rId3" Type="http://schemas.openxmlformats.org/officeDocument/2006/relationships/image" Target="../media/image79.wmf"/><Relationship Id="rId7" Type="http://schemas.openxmlformats.org/officeDocument/2006/relationships/image" Target="../media/image83.wmf"/><Relationship Id="rId12" Type="http://schemas.openxmlformats.org/officeDocument/2006/relationships/image" Target="../media/image88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6" Type="http://schemas.openxmlformats.org/officeDocument/2006/relationships/image" Target="../media/image82.wmf"/><Relationship Id="rId11" Type="http://schemas.openxmlformats.org/officeDocument/2006/relationships/image" Target="../media/image87.wmf"/><Relationship Id="rId5" Type="http://schemas.openxmlformats.org/officeDocument/2006/relationships/image" Target="../media/image81.wmf"/><Relationship Id="rId10" Type="http://schemas.openxmlformats.org/officeDocument/2006/relationships/image" Target="../media/image86.wmf"/><Relationship Id="rId4" Type="http://schemas.openxmlformats.org/officeDocument/2006/relationships/image" Target="../media/image80.wmf"/><Relationship Id="rId9" Type="http://schemas.openxmlformats.org/officeDocument/2006/relationships/image" Target="../media/image85.wmf"/><Relationship Id="rId14" Type="http://schemas.openxmlformats.org/officeDocument/2006/relationships/image" Target="../media/image9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image" Target="../media/image12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3A49F-4157-C748-A670-1B36EA63C223}" type="datetimeFigureOut">
              <a:rPr lang="en-US" smtClean="0"/>
              <a:t>10/12/19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A3A30-B086-4048-AEE2-A0B23BA6D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4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5129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A3A30-B086-4048-AEE2-A0B23BA6D20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70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All the w and b give non-zero probability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73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Where</a:t>
            </a:r>
            <a:r>
              <a:rPr lang="en-US" altLang="zh-TW" baseline="0" dirty="0"/>
              <a:t> does it comes from?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08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Where</a:t>
            </a:r>
            <a:r>
              <a:rPr lang="en-US" altLang="zh-TW" baseline="0" dirty="0"/>
              <a:t> does it comes from?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876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Demo: Why</a:t>
            </a:r>
            <a:r>
              <a:rPr lang="en-US" altLang="zh-TW" baseline="0" dirty="0"/>
              <a:t> all the </a:t>
            </a:r>
            <a:r>
              <a:rPr lang="en-US" altLang="zh-TW" baseline="0" dirty="0" err="1"/>
              <a:t>problmes</a:t>
            </a:r>
            <a:r>
              <a:rPr lang="en-US" altLang="zh-TW" baseline="0" dirty="0"/>
              <a:t>/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FD5E6-1D4C-4574-A5FD-B73197860C4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8959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Don’t worry. In linear regression, the loss function L is convex.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No local minima</a:t>
            </a:r>
            <a:endParaRPr lang="zh-TW" altLang="en-US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Questions: image you are playing AOC</a:t>
            </a:r>
          </a:p>
          <a:p>
            <a:endParaRPr lang="en-US" altLang="zh-TW" sz="2400" dirty="0"/>
          </a:p>
          <a:p>
            <a:r>
              <a:rPr lang="en-US" altLang="zh-TW" sz="2400" dirty="0"/>
              <a:t>A network can have millions of parameters.</a:t>
            </a:r>
          </a:p>
          <a:p>
            <a:pPr lvl="1"/>
            <a:r>
              <a:rPr lang="en-US" altLang="zh-TW" dirty="0"/>
              <a:t>Backpropagation is the way to compute the gradients efficiently (not today)</a:t>
            </a:r>
          </a:p>
          <a:p>
            <a:pPr lvl="1"/>
            <a:r>
              <a:rPr lang="en-US" altLang="zh-TW" dirty="0"/>
              <a:t>Ref: http://speech.ee.ntu.edu.tw/~tlkagk/courses/MLDS_2015_2/Lecture/DNN%20backprop.ecm.mp4/index.html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019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Demo </a:t>
            </a:r>
            <a:r>
              <a:rPr lang="en-US" altLang="zh-TW" dirty="0" err="1"/>
              <a:t>minecraft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FD5E6-1D4C-4574-A5FD-B73197860C4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092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FD5E6-1D4C-4574-A5FD-B73197860C4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794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FF"/>
                </a:solidFill>
              </a:rPr>
              <a:t>Advanced Idea: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Eta</a:t>
            </a:r>
            <a:endParaRPr lang="en-US" altLang="zh-TW" dirty="0">
              <a:solidFill>
                <a:srgbClr val="0000FF"/>
              </a:solidFill>
            </a:endParaRP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Can we give each parameters different learning rates?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001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554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TW" altLang="en-US" dirty="0"/>
            </a:b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-0.142857142857 0.285714285714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8D95B-0755-4896-9C23-A080A597C29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1950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李宏毅</a:t>
            </a:r>
            <a:r>
              <a:rPr lang="en-US" altLang="zh-CN" dirty="0"/>
              <a:t>PPT</a:t>
            </a:r>
            <a:endParaRPr lang="en-US" dirty="0"/>
          </a:p>
          <a:p>
            <a:pPr algn="ctr"/>
            <a:r>
              <a:rPr lang="en-US" altLang="zh-TW" sz="1200" dirty="0">
                <a:solidFill>
                  <a:srgbClr val="0000FF"/>
                </a:solidFill>
              </a:rPr>
              <a:t>Activation function</a:t>
            </a:r>
            <a:endParaRPr lang="zh-TW" altLang="en-US" sz="1200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207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521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279525"/>
            <a:ext cx="3962400" cy="4897438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79525"/>
            <a:ext cx="4260850" cy="4897438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2019/10/12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2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269207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881189"/>
            <a:ext cx="4006850" cy="4308473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269207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881189"/>
            <a:ext cx="4305300" cy="4308473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2019/10/12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36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2019/10/12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62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2019/10/12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9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485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89528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244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95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037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55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92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1524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D087ABC-C147-4608-9421-DC913BD4572E}" type="datetimeFigureOut">
              <a:rPr lang="zh-CN" altLang="en-US" smtClean="0"/>
              <a:pPr/>
              <a:t>2019/10/12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257300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828800"/>
            <a:ext cx="8629650" cy="43434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2879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5526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673" r:id="rId9"/>
    <p:sldLayoutId id="2147483664" r:id="rId10"/>
    <p:sldLayoutId id="2147483665" r:id="rId11"/>
    <p:sldLayoutId id="2147483666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0.png"/><Relationship Id="rId11" Type="http://schemas.openxmlformats.org/officeDocument/2006/relationships/image" Target="../media/image32.png"/><Relationship Id="rId5" Type="http://schemas.openxmlformats.org/officeDocument/2006/relationships/image" Target="../media/image26.wmf"/><Relationship Id="rId10" Type="http://schemas.openxmlformats.org/officeDocument/2006/relationships/image" Target="../media/image31.png"/><Relationship Id="rId4" Type="http://schemas.openxmlformats.org/officeDocument/2006/relationships/oleObject" Target="../embeddings/oleObject23.bin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6.wmf"/><Relationship Id="rId11" Type="http://schemas.openxmlformats.org/officeDocument/2006/relationships/image" Target="../media/image37.png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6.png"/><Relationship Id="rId4" Type="http://schemas.openxmlformats.org/officeDocument/2006/relationships/image" Target="../media/image5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8.png"/><Relationship Id="rId7" Type="http://schemas.openxmlformats.org/officeDocument/2006/relationships/image" Target="../media/image8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8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8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3.e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7.emf"/><Relationship Id="rId4" Type="http://schemas.openxmlformats.org/officeDocument/2006/relationships/image" Target="../media/image12.emf"/><Relationship Id="rId9" Type="http://schemas.openxmlformats.org/officeDocument/2006/relationships/oleObject" Target="../embeddings/oleObject2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53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0.e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52.emf"/><Relationship Id="rId4" Type="http://schemas.openxmlformats.org/officeDocument/2006/relationships/image" Target="../media/image49.emf"/><Relationship Id="rId9" Type="http://schemas.openxmlformats.org/officeDocument/2006/relationships/oleObject" Target="../embeddings/oleObject3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oleObject" Target="../embeddings/oleObject35.bin"/><Relationship Id="rId7" Type="http://schemas.openxmlformats.org/officeDocument/2006/relationships/image" Target="../media/image55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57.emf"/><Relationship Id="rId5" Type="http://schemas.openxmlformats.org/officeDocument/2006/relationships/oleObject" Target="../embeddings/oleObject36.bin"/><Relationship Id="rId10" Type="http://schemas.openxmlformats.org/officeDocument/2006/relationships/oleObject" Target="../embeddings/oleObject39.bin"/><Relationship Id="rId4" Type="http://schemas.openxmlformats.org/officeDocument/2006/relationships/image" Target="../media/image54.emf"/><Relationship Id="rId9" Type="http://schemas.openxmlformats.org/officeDocument/2006/relationships/image" Target="../media/image5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oleObject" Target="../embeddings/oleObject4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9.e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61.emf"/><Relationship Id="rId4" Type="http://schemas.openxmlformats.org/officeDocument/2006/relationships/image" Target="../media/image58.emf"/><Relationship Id="rId9" Type="http://schemas.openxmlformats.org/officeDocument/2006/relationships/oleObject" Target="../embeddings/oleObject43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audio" Target="../media/audio1.wav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2.e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6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7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5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emf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7.emf"/><Relationship Id="rId4" Type="http://schemas.openxmlformats.org/officeDocument/2006/relationships/image" Target="../media/image4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wmf"/><Relationship Id="rId18" Type="http://schemas.openxmlformats.org/officeDocument/2006/relationships/oleObject" Target="../embeddings/oleObject62.bin"/><Relationship Id="rId26" Type="http://schemas.openxmlformats.org/officeDocument/2006/relationships/image" Target="../media/image392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85.wmf"/><Relationship Id="rId7" Type="http://schemas.openxmlformats.org/officeDocument/2006/relationships/image" Target="../media/image78.wmf"/><Relationship Id="rId12" Type="http://schemas.openxmlformats.org/officeDocument/2006/relationships/oleObject" Target="../embeddings/oleObject59.bin"/><Relationship Id="rId17" Type="http://schemas.openxmlformats.org/officeDocument/2006/relationships/image" Target="../media/image83.wmf"/><Relationship Id="rId25" Type="http://schemas.openxmlformats.org/officeDocument/2006/relationships/image" Target="../media/image87.wmf"/><Relationship Id="rId33" Type="http://schemas.openxmlformats.org/officeDocument/2006/relationships/image" Target="../media/image90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61.bin"/><Relationship Id="rId20" Type="http://schemas.openxmlformats.org/officeDocument/2006/relationships/oleObject" Target="../embeddings/oleObject63.bin"/><Relationship Id="rId29" Type="http://schemas.openxmlformats.org/officeDocument/2006/relationships/image" Target="../media/image88.wmf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80.wmf"/><Relationship Id="rId24" Type="http://schemas.openxmlformats.org/officeDocument/2006/relationships/oleObject" Target="../embeddings/oleObject65.bin"/><Relationship Id="rId32" Type="http://schemas.openxmlformats.org/officeDocument/2006/relationships/oleObject" Target="../embeddings/oleObject68.bin"/><Relationship Id="rId5" Type="http://schemas.openxmlformats.org/officeDocument/2006/relationships/image" Target="../media/image77.wmf"/><Relationship Id="rId15" Type="http://schemas.openxmlformats.org/officeDocument/2006/relationships/image" Target="../media/image82.wmf"/><Relationship Id="rId23" Type="http://schemas.openxmlformats.org/officeDocument/2006/relationships/image" Target="../media/image86.wmf"/><Relationship Id="rId28" Type="http://schemas.openxmlformats.org/officeDocument/2006/relationships/oleObject" Target="../embeddings/oleObject66.bin"/><Relationship Id="rId10" Type="http://schemas.openxmlformats.org/officeDocument/2006/relationships/oleObject" Target="../embeddings/oleObject58.bin"/><Relationship Id="rId19" Type="http://schemas.openxmlformats.org/officeDocument/2006/relationships/image" Target="../media/image84.wmf"/><Relationship Id="rId31" Type="http://schemas.openxmlformats.org/officeDocument/2006/relationships/image" Target="../media/image89.wmf"/><Relationship Id="rId4" Type="http://schemas.openxmlformats.org/officeDocument/2006/relationships/oleObject" Target="../embeddings/oleObject55.bin"/><Relationship Id="rId9" Type="http://schemas.openxmlformats.org/officeDocument/2006/relationships/image" Target="../media/image79.wmf"/><Relationship Id="rId14" Type="http://schemas.openxmlformats.org/officeDocument/2006/relationships/oleObject" Target="../embeddings/oleObject60.bin"/><Relationship Id="rId22" Type="http://schemas.openxmlformats.org/officeDocument/2006/relationships/oleObject" Target="../embeddings/oleObject64.bin"/><Relationship Id="rId27" Type="http://schemas.openxmlformats.org/officeDocument/2006/relationships/image" Target="../media/image91.png"/><Relationship Id="rId30" Type="http://schemas.openxmlformats.org/officeDocument/2006/relationships/oleObject" Target="../embeddings/oleObject67.bin"/><Relationship Id="rId8" Type="http://schemas.openxmlformats.org/officeDocument/2006/relationships/oleObject" Target="../embeddings/oleObject57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36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12" Type="http://schemas.openxmlformats.org/officeDocument/2006/relationships/image" Target="../media/image3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0.png"/><Relationship Id="rId11" Type="http://schemas.openxmlformats.org/officeDocument/2006/relationships/image" Target="../media/image340.png"/><Relationship Id="rId5" Type="http://schemas.openxmlformats.org/officeDocument/2006/relationships/image" Target="../media/image300.png"/><Relationship Id="rId15" Type="http://schemas.openxmlformats.org/officeDocument/2006/relationships/image" Target="../media/image381.png"/><Relationship Id="rId10" Type="http://schemas.openxmlformats.org/officeDocument/2006/relationships/image" Target="../media/image1500.png"/><Relationship Id="rId4" Type="http://schemas.openxmlformats.org/officeDocument/2006/relationships/image" Target="../media/image290.png"/><Relationship Id="rId9" Type="http://schemas.openxmlformats.org/officeDocument/2006/relationships/image" Target="../media/image330.png"/><Relationship Id="rId1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900.png"/><Relationship Id="rId18" Type="http://schemas.openxmlformats.org/officeDocument/2006/relationships/image" Target="../media/image1500.png"/><Relationship Id="rId26" Type="http://schemas.openxmlformats.org/officeDocument/2006/relationships/image" Target="../media/image52.png"/><Relationship Id="rId3" Type="http://schemas.openxmlformats.org/officeDocument/2006/relationships/image" Target="../media/image401.png"/><Relationship Id="rId21" Type="http://schemas.openxmlformats.org/officeDocument/2006/relationships/image" Target="../media/image410.png"/><Relationship Id="rId7" Type="http://schemas.openxmlformats.org/officeDocument/2006/relationships/image" Target="../media/image440.png"/><Relationship Id="rId12" Type="http://schemas.openxmlformats.org/officeDocument/2006/relationships/image" Target="../media/image80.png"/><Relationship Id="rId17" Type="http://schemas.openxmlformats.org/officeDocument/2006/relationships/image" Target="../media/image140.png"/><Relationship Id="rId25" Type="http://schemas.openxmlformats.org/officeDocument/2006/relationships/image" Target="../media/image93.png"/><Relationship Id="rId2" Type="http://schemas.openxmlformats.org/officeDocument/2006/relationships/image" Target="../media/image391.png"/><Relationship Id="rId16" Type="http://schemas.openxmlformats.org/officeDocument/2006/relationships/image" Target="../media/image130.png"/><Relationship Id="rId20" Type="http://schemas.openxmlformats.org/officeDocument/2006/relationships/image" Target="../media/image4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0.png"/><Relationship Id="rId11" Type="http://schemas.openxmlformats.org/officeDocument/2006/relationships/image" Target="../media/image48.png"/><Relationship Id="rId24" Type="http://schemas.openxmlformats.org/officeDocument/2006/relationships/image" Target="../media/image921.png"/><Relationship Id="rId5" Type="http://schemas.openxmlformats.org/officeDocument/2006/relationships/image" Target="../media/image421.png"/><Relationship Id="rId15" Type="http://schemas.openxmlformats.org/officeDocument/2006/relationships/image" Target="../media/image380.png"/><Relationship Id="rId23" Type="http://schemas.openxmlformats.org/officeDocument/2006/relationships/image" Target="../media/image49.png"/><Relationship Id="rId10" Type="http://schemas.openxmlformats.org/officeDocument/2006/relationships/image" Target="../media/image47.png"/><Relationship Id="rId19" Type="http://schemas.openxmlformats.org/officeDocument/2006/relationships/image" Target="../media/image390.png"/><Relationship Id="rId4" Type="http://schemas.openxmlformats.org/officeDocument/2006/relationships/image" Target="../media/image411.png"/><Relationship Id="rId9" Type="http://schemas.openxmlformats.org/officeDocument/2006/relationships/image" Target="../media/image60.png"/><Relationship Id="rId14" Type="http://schemas.openxmlformats.org/officeDocument/2006/relationships/image" Target="../media/image100.png"/><Relationship Id="rId22" Type="http://schemas.openxmlformats.org/officeDocument/2006/relationships/image" Target="../media/image42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63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610.png"/><Relationship Id="rId5" Type="http://schemas.openxmlformats.org/officeDocument/2006/relationships/image" Target="../media/image650.png"/><Relationship Id="rId10" Type="http://schemas.openxmlformats.org/officeDocument/2006/relationships/image" Target="../media/image600.png"/><Relationship Id="rId4" Type="http://schemas.openxmlformats.org/officeDocument/2006/relationships/image" Target="../media/image640.png"/><Relationship Id="rId9" Type="http://schemas.openxmlformats.org/officeDocument/2006/relationships/image" Target="../media/image59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6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1.png"/><Relationship Id="rId5" Type="http://schemas.openxmlformats.org/officeDocument/2006/relationships/image" Target="../media/image691.png"/><Relationship Id="rId4" Type="http://schemas.openxmlformats.org/officeDocument/2006/relationships/image" Target="../media/image68.png"/><Relationship Id="rId9" Type="http://schemas.openxmlformats.org/officeDocument/2006/relationships/image" Target="../media/image5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811.png"/><Relationship Id="rId18" Type="http://schemas.openxmlformats.org/officeDocument/2006/relationships/image" Target="../media/image94.png"/><Relationship Id="rId3" Type="http://schemas.openxmlformats.org/officeDocument/2006/relationships/image" Target="../media/image700.png"/><Relationship Id="rId7" Type="http://schemas.openxmlformats.org/officeDocument/2006/relationships/image" Target="../media/image96.png"/><Relationship Id="rId12" Type="http://schemas.openxmlformats.org/officeDocument/2006/relationships/image" Target="../media/image790.png"/><Relationship Id="rId17" Type="http://schemas.openxmlformats.org/officeDocument/2006/relationships/image" Target="../media/image850.png"/><Relationship Id="rId2" Type="http://schemas.openxmlformats.org/officeDocument/2006/relationships/image" Target="../media/image690.png"/><Relationship Id="rId20" Type="http://schemas.openxmlformats.org/officeDocument/2006/relationships/image" Target="../media/image8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0.png"/><Relationship Id="rId11" Type="http://schemas.openxmlformats.org/officeDocument/2006/relationships/image" Target="../media/image780.png"/><Relationship Id="rId5" Type="http://schemas.openxmlformats.org/officeDocument/2006/relationships/image" Target="../media/image720.png"/><Relationship Id="rId15" Type="http://schemas.openxmlformats.org/officeDocument/2006/relationships/image" Target="../media/image830.png"/><Relationship Id="rId10" Type="http://schemas.openxmlformats.org/officeDocument/2006/relationships/image" Target="../media/image99.png"/><Relationship Id="rId19" Type="http://schemas.openxmlformats.org/officeDocument/2006/relationships/image" Target="../media/image860.png"/><Relationship Id="rId4" Type="http://schemas.openxmlformats.org/officeDocument/2006/relationships/image" Target="../media/image711.png"/><Relationship Id="rId9" Type="http://schemas.openxmlformats.org/officeDocument/2006/relationships/image" Target="../media/image98.png"/><Relationship Id="rId14" Type="http://schemas.openxmlformats.org/officeDocument/2006/relationships/image" Target="../media/image820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13" Type="http://schemas.openxmlformats.org/officeDocument/2006/relationships/image" Target="../media/image910.png"/><Relationship Id="rId3" Type="http://schemas.openxmlformats.org/officeDocument/2006/relationships/image" Target="../media/image700.png"/><Relationship Id="rId7" Type="http://schemas.openxmlformats.org/officeDocument/2006/relationships/image" Target="../media/image740.png"/><Relationship Id="rId12" Type="http://schemas.openxmlformats.org/officeDocument/2006/relationships/image" Target="../media/image890.png"/><Relationship Id="rId17" Type="http://schemas.openxmlformats.org/officeDocument/2006/relationships/image" Target="../media/image850.png"/><Relationship Id="rId2" Type="http://schemas.openxmlformats.org/officeDocument/2006/relationships/image" Target="../media/image690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0.png"/><Relationship Id="rId11" Type="http://schemas.openxmlformats.org/officeDocument/2006/relationships/image" Target="../media/image880.png"/><Relationship Id="rId5" Type="http://schemas.openxmlformats.org/officeDocument/2006/relationships/image" Target="../media/image720.png"/><Relationship Id="rId15" Type="http://schemas.openxmlformats.org/officeDocument/2006/relationships/image" Target="../media/image930.png"/><Relationship Id="rId10" Type="http://schemas.openxmlformats.org/officeDocument/2006/relationships/image" Target="../media/image770.png"/><Relationship Id="rId4" Type="http://schemas.openxmlformats.org/officeDocument/2006/relationships/image" Target="../media/image711.png"/><Relationship Id="rId9" Type="http://schemas.openxmlformats.org/officeDocument/2006/relationships/image" Target="../media/image760.png"/><Relationship Id="rId14" Type="http://schemas.openxmlformats.org/officeDocument/2006/relationships/image" Target="../media/image9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700.png"/><Relationship Id="rId7" Type="http://schemas.openxmlformats.org/officeDocument/2006/relationships/image" Target="../media/image950.png"/><Relationship Id="rId12" Type="http://schemas.openxmlformats.org/officeDocument/2006/relationships/image" Target="../media/image85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0.png"/><Relationship Id="rId11" Type="http://schemas.openxmlformats.org/officeDocument/2006/relationships/image" Target="../media/image23.png"/><Relationship Id="rId5" Type="http://schemas.openxmlformats.org/officeDocument/2006/relationships/image" Target="../media/image720.png"/><Relationship Id="rId10" Type="http://schemas.openxmlformats.org/officeDocument/2006/relationships/image" Target="../media/image980.png"/><Relationship Id="rId4" Type="http://schemas.openxmlformats.org/officeDocument/2006/relationships/image" Target="../media/image711.png"/><Relationship Id="rId9" Type="http://schemas.openxmlformats.org/officeDocument/2006/relationships/image" Target="../media/image9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11" Type="http://schemas.openxmlformats.org/officeDocument/2006/relationships/image" Target="../media/image106.png"/><Relationship Id="rId5" Type="http://schemas.openxmlformats.org/officeDocument/2006/relationships/image" Target="../media/image111.png"/><Relationship Id="rId10" Type="http://schemas.openxmlformats.org/officeDocument/2006/relationships/image" Target="../media/image105.png"/><Relationship Id="rId4" Type="http://schemas.openxmlformats.org/officeDocument/2006/relationships/image" Target="../media/image110.png"/><Relationship Id="rId9" Type="http://schemas.openxmlformats.org/officeDocument/2006/relationships/image" Target="../media/image104.png"/><Relationship Id="rId1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1.e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12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5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8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3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0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latin typeface="Verdana" pitchFamily="34" charset="0"/>
                <a:ea typeface="幼圆" pitchFamily="49" charset="-122"/>
                <a:cs typeface="Verdana" pitchFamily="34" charset="0"/>
              </a:rPr>
              <a:t>第二章：</a:t>
            </a:r>
            <a:r>
              <a:rPr kumimoji="1" lang="zh-CN" altLang="en-US" dirty="0">
                <a:cs typeface="Verdana" pitchFamily="34" charset="0"/>
              </a:rPr>
              <a:t>线性模型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09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1006" y="935123"/>
            <a:ext cx="8616950" cy="4930775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Consider loss function </a:t>
            </a:r>
            <a:r>
              <a:rPr lang="en-US" altLang="zh-TW" sz="2400" dirty="0">
                <a:latin typeface="Cambria Math" panose="02040503050406030204" pitchFamily="18" charset="0"/>
              </a:rPr>
              <a:t>𝐿(𝑤)</a:t>
            </a:r>
            <a:r>
              <a:rPr lang="en-US" altLang="zh-TW" sz="2400" dirty="0"/>
              <a:t> with one parameter w: </a:t>
            </a:r>
          </a:p>
          <a:p>
            <a:pPr marL="457200" lvl="1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Loss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blipFill>
                <a:blip r:embed="rId3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>
            <a:off x="526852" y="5999166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032024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3" name="方程式" r:id="rId4" imgW="152280" imgH="139680" progId="Equation.3">
                  <p:embed/>
                </p:oleObj>
              </mc:Choice>
              <mc:Fallback>
                <p:oleObj name="方程式" r:id="rId4" imgW="152280" imgH="13968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032024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線單箭頭接點 6"/>
          <p:cNvCxnSpPr/>
          <p:nvPr/>
        </p:nvCxnSpPr>
        <p:spPr>
          <a:xfrm flipV="1">
            <a:off x="1339907" y="2445530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54"/>
          <p:cNvSpPr/>
          <p:nvPr/>
        </p:nvSpPr>
        <p:spPr>
          <a:xfrm>
            <a:off x="994530" y="2356475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 59"/>
          <p:cNvSpPr/>
          <p:nvPr/>
        </p:nvSpPr>
        <p:spPr>
          <a:xfrm flipH="1">
            <a:off x="7661489" y="2360156"/>
            <a:ext cx="1235025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944213" y="1931230"/>
            <a:ext cx="6673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dirty="0"/>
              <a:t>(Randomly) Pick an initial value w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sp>
        <p:nvSpPr>
          <p:cNvPr id="12" name="橢圓 11"/>
          <p:cNvSpPr/>
          <p:nvPr/>
        </p:nvSpPr>
        <p:spPr>
          <a:xfrm>
            <a:off x="1894642" y="584022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/>
          <p:cNvCxnSpPr/>
          <p:nvPr/>
        </p:nvCxnSpPr>
        <p:spPr>
          <a:xfrm>
            <a:off x="1971466" y="4455075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946123" y="2515750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123" y="2515750"/>
                <a:ext cx="4406380" cy="624273"/>
              </a:xfrm>
              <a:prstGeom prst="rect">
                <a:avLst/>
              </a:prstGeom>
              <a:blipFill>
                <a:blip r:embed="rId6"/>
                <a:stretch>
                  <a:fillRect l="-1724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736304" y="5979159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cxnSp>
        <p:nvCxnSpPr>
          <p:cNvPr id="16" name="直線接點 15"/>
          <p:cNvCxnSpPr/>
          <p:nvPr/>
        </p:nvCxnSpPr>
        <p:spPr>
          <a:xfrm>
            <a:off x="1271969" y="3824924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1990542" y="3354664"/>
            <a:ext cx="1328230" cy="1100411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向右箭號 31"/>
          <p:cNvSpPr/>
          <p:nvPr/>
        </p:nvSpPr>
        <p:spPr>
          <a:xfrm>
            <a:off x="2163265" y="5859757"/>
            <a:ext cx="1331649" cy="20109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4" y="3445371"/>
            <a:ext cx="1163839" cy="1163839"/>
          </a:xfrm>
          <a:prstGeom prst="rect">
            <a:avLst/>
          </a:prstGeom>
        </p:spPr>
      </p:pic>
      <p:sp>
        <p:nvSpPr>
          <p:cNvPr id="27" name="橢圓 26"/>
          <p:cNvSpPr/>
          <p:nvPr/>
        </p:nvSpPr>
        <p:spPr>
          <a:xfrm>
            <a:off x="3535534" y="5892002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2074707" y="6013892"/>
                <a:ext cx="2032157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707" y="6013892"/>
                <a:ext cx="2032157" cy="7935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4821695" y="3168492"/>
                <a:ext cx="3322139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695" y="3168492"/>
                <a:ext cx="3322139" cy="793551"/>
              </a:xfrm>
              <a:prstGeom prst="rect">
                <a:avLst/>
              </a:prstGeom>
              <a:blipFill>
                <a:blip r:embed="rId10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/>
          <p:cNvSpPr txBox="1"/>
          <p:nvPr/>
        </p:nvSpPr>
        <p:spPr>
          <a:xfrm>
            <a:off x="4179702" y="6240423"/>
            <a:ext cx="3216878" cy="33855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altLang="zh-TW" sz="1600" dirty="0"/>
              <a:t>η</a:t>
            </a:r>
            <a:r>
              <a:rPr lang="en-US" altLang="zh-TW" sz="1600" dirty="0"/>
              <a:t> is called “</a:t>
            </a:r>
            <a:r>
              <a:rPr lang="en-US" altLang="zh-TW" sz="1600" b="1" i="1" dirty="0"/>
              <a:t>learning rate</a:t>
            </a:r>
            <a:r>
              <a:rPr lang="en-US" altLang="zh-TW" sz="1600" dirty="0"/>
              <a:t>”</a:t>
            </a:r>
            <a:endParaRPr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3262596" y="1340151"/>
                <a:ext cx="2809615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596" y="1340151"/>
                <a:ext cx="2809615" cy="572849"/>
              </a:xfrm>
              <a:prstGeom prst="rect">
                <a:avLst/>
              </a:prstGeom>
              <a:blipFill>
                <a:blip r:embed="rId11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43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8" grpId="0"/>
      <p:bldP spid="29" grpId="0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線接點 31"/>
          <p:cNvCxnSpPr/>
          <p:nvPr/>
        </p:nvCxnSpPr>
        <p:spPr>
          <a:xfrm>
            <a:off x="3634740" y="4977402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449136" y="5020297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1006" y="948916"/>
            <a:ext cx="8616950" cy="4930775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Consider loss function </a:t>
            </a:r>
            <a:r>
              <a:rPr lang="en-US" altLang="zh-TW" sz="2400" dirty="0">
                <a:latin typeface="Cambria Math" panose="02040503050406030204" pitchFamily="18" charset="0"/>
              </a:rPr>
              <a:t>𝐿(𝑤)</a:t>
            </a:r>
            <a:r>
              <a:rPr lang="en-US" altLang="zh-TW" sz="2400" dirty="0"/>
              <a:t> with one parameter w: </a:t>
            </a:r>
          </a:p>
          <a:p>
            <a:pPr marL="457200" lvl="1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Loss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blipFill>
                <a:blip r:embed="rId4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>
            <a:off x="526852" y="5999166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032024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7" name="方程式" r:id="rId5" imgW="152280" imgH="139680" progId="Equation.3">
                  <p:embed/>
                </p:oleObj>
              </mc:Choice>
              <mc:Fallback>
                <p:oleObj name="方程式" r:id="rId5" imgW="152280" imgH="13968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032024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線單箭頭接點 6"/>
          <p:cNvCxnSpPr/>
          <p:nvPr/>
        </p:nvCxnSpPr>
        <p:spPr>
          <a:xfrm flipV="1">
            <a:off x="1339907" y="2445530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54"/>
          <p:cNvSpPr/>
          <p:nvPr/>
        </p:nvSpPr>
        <p:spPr>
          <a:xfrm>
            <a:off x="994530" y="2356475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 59"/>
          <p:cNvSpPr/>
          <p:nvPr/>
        </p:nvSpPr>
        <p:spPr>
          <a:xfrm flipH="1">
            <a:off x="7661489" y="2360156"/>
            <a:ext cx="1283195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894642" y="1946770"/>
            <a:ext cx="6070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dirty="0"/>
              <a:t>(Randomly) Pick an initial value w</a:t>
            </a:r>
            <a:r>
              <a:rPr lang="en-US" altLang="zh-TW" sz="2400" baseline="30000" dirty="0"/>
              <a:t>0</a:t>
            </a:r>
            <a:endParaRPr lang="zh-TW" altLang="en-US" sz="2400" baseline="-25000" dirty="0"/>
          </a:p>
        </p:txBody>
      </p:sp>
      <p:sp>
        <p:nvSpPr>
          <p:cNvPr id="12" name="橢圓 11"/>
          <p:cNvSpPr/>
          <p:nvPr/>
        </p:nvSpPr>
        <p:spPr>
          <a:xfrm>
            <a:off x="1894642" y="584022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/>
          <p:cNvCxnSpPr/>
          <p:nvPr/>
        </p:nvCxnSpPr>
        <p:spPr>
          <a:xfrm>
            <a:off x="1971466" y="4455075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894642" y="2485151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642" y="2485151"/>
                <a:ext cx="4406380" cy="624273"/>
              </a:xfrm>
              <a:prstGeom prst="rect">
                <a:avLst/>
              </a:prstGeom>
              <a:blipFill>
                <a:blip r:embed="rId7"/>
                <a:stretch>
                  <a:fillRect l="-1724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736304" y="5979159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cxnSp>
        <p:nvCxnSpPr>
          <p:cNvPr id="16" name="直線接點 15"/>
          <p:cNvCxnSpPr/>
          <p:nvPr/>
        </p:nvCxnSpPr>
        <p:spPr>
          <a:xfrm>
            <a:off x="1271969" y="3824924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向右箭號 31"/>
          <p:cNvSpPr/>
          <p:nvPr/>
        </p:nvSpPr>
        <p:spPr>
          <a:xfrm>
            <a:off x="2163265" y="5859757"/>
            <a:ext cx="1331649" cy="20109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3535534" y="5892002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522327" y="2495094"/>
                <a:ext cx="3322139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327" y="2495094"/>
                <a:ext cx="3322139" cy="793551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橢圓 30"/>
          <p:cNvSpPr/>
          <p:nvPr/>
        </p:nvSpPr>
        <p:spPr>
          <a:xfrm>
            <a:off x="3535534" y="5877488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/>
          <p:cNvCxnSpPr/>
          <p:nvPr/>
        </p:nvCxnSpPr>
        <p:spPr>
          <a:xfrm>
            <a:off x="2940040" y="4973721"/>
            <a:ext cx="1298213" cy="20277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4349821" y="5858169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31"/>
          <p:cNvSpPr/>
          <p:nvPr/>
        </p:nvSpPr>
        <p:spPr>
          <a:xfrm>
            <a:off x="3734047" y="5885468"/>
            <a:ext cx="578067" cy="20109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1902394" y="3159328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394" y="3159328"/>
                <a:ext cx="4406380" cy="624273"/>
              </a:xfrm>
              <a:prstGeom prst="rect">
                <a:avLst/>
              </a:prstGeom>
              <a:blipFill>
                <a:blip r:embed="rId9"/>
                <a:stretch>
                  <a:fillRect l="-1724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5449866" y="3134493"/>
                <a:ext cx="3322139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866" y="3134493"/>
                <a:ext cx="3322139" cy="793551"/>
              </a:xfrm>
              <a:prstGeom prst="rect">
                <a:avLst/>
              </a:prstGeom>
              <a:blipFill>
                <a:blip r:embed="rId10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2945325" y="4284519"/>
            <a:ext cx="277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…… Many iteration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41" name="橢圓 40"/>
          <p:cNvSpPr/>
          <p:nvPr/>
        </p:nvSpPr>
        <p:spPr>
          <a:xfrm>
            <a:off x="5838386" y="5877488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7557378" y="590106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接點 42"/>
          <p:cNvCxnSpPr/>
          <p:nvPr/>
        </p:nvCxnSpPr>
        <p:spPr>
          <a:xfrm>
            <a:off x="7658976" y="6011478"/>
            <a:ext cx="0" cy="52352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08" name="文字方塊 43007"/>
          <p:cNvSpPr txBox="1"/>
          <p:nvPr/>
        </p:nvSpPr>
        <p:spPr>
          <a:xfrm>
            <a:off x="5110517" y="4574591"/>
            <a:ext cx="1215924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Local minima</a:t>
            </a:r>
            <a:endParaRPr lang="zh-TW" altLang="en-US" sz="2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7470136" y="5086428"/>
            <a:ext cx="1284304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global minima</a:t>
            </a:r>
            <a:endParaRPr lang="zh-TW" altLang="en-US" sz="2000" dirty="0"/>
          </a:p>
        </p:txBody>
      </p:sp>
      <p:sp>
        <p:nvSpPr>
          <p:cNvPr id="47" name="矩形 46"/>
          <p:cNvSpPr/>
          <p:nvPr/>
        </p:nvSpPr>
        <p:spPr>
          <a:xfrm>
            <a:off x="3396285" y="6019181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8" name="矩形 47"/>
          <p:cNvSpPr/>
          <p:nvPr/>
        </p:nvSpPr>
        <p:spPr>
          <a:xfrm>
            <a:off x="4188752" y="6025439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49" name="矩形 48"/>
          <p:cNvSpPr/>
          <p:nvPr/>
        </p:nvSpPr>
        <p:spPr>
          <a:xfrm>
            <a:off x="5738168" y="6034579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/>
              <a:t>w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2499950" y="1372185"/>
                <a:ext cx="2809615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950" y="1372185"/>
                <a:ext cx="2809615" cy="572849"/>
              </a:xfrm>
              <a:prstGeom prst="rect">
                <a:avLst/>
              </a:prstGeom>
              <a:blipFill>
                <a:blip r:embed="rId11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47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39" grpId="0"/>
      <p:bldP spid="40" grpId="0"/>
      <p:bldP spid="22" grpId="0"/>
      <p:bldP spid="41" grpId="0" animBg="1"/>
      <p:bldP spid="42" grpId="0" animBg="1"/>
      <p:bldP spid="43008" grpId="0" animBg="1"/>
      <p:bldP spid="46" grpId="0" animBg="1"/>
      <p:bldP spid="48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17" name="群組 16"/>
          <p:cNvGrpSpPr/>
          <p:nvPr/>
        </p:nvGrpSpPr>
        <p:grpSpPr>
          <a:xfrm>
            <a:off x="5237986" y="37522"/>
            <a:ext cx="3828947" cy="2987766"/>
            <a:chOff x="114404" y="2251401"/>
            <a:chExt cx="5773763" cy="450532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192" y="2251401"/>
              <a:ext cx="5514975" cy="45053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114404" y="4073176"/>
                  <a:ext cx="2798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04" y="4073176"/>
                  <a:ext cx="279885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30000" b="-425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1200863" y="6035957"/>
                  <a:ext cx="49321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863" y="6035957"/>
                  <a:ext cx="493212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9259" r="-5556" b="-1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4321258" y="6176963"/>
                  <a:ext cx="5014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1258" y="6176963"/>
                  <a:ext cx="501484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9259" r="-5556" b="-1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橢圓 7"/>
            <p:cNvSpPr/>
            <p:nvPr/>
          </p:nvSpPr>
          <p:spPr>
            <a:xfrm>
              <a:off x="2365886" y="3390296"/>
              <a:ext cx="171366" cy="1713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單箭頭接點 8"/>
            <p:cNvCxnSpPr/>
            <p:nvPr/>
          </p:nvCxnSpPr>
          <p:spPr>
            <a:xfrm flipH="1">
              <a:off x="4070548" y="4332706"/>
              <a:ext cx="123496" cy="3108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>
              <a:off x="2457119" y="4001294"/>
              <a:ext cx="40066" cy="2873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>
              <a:off x="2478009" y="4293789"/>
              <a:ext cx="37251" cy="25436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>
              <a:off x="2515260" y="4548150"/>
              <a:ext cx="68788" cy="27178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/>
            <p:cNvSpPr/>
            <p:nvPr/>
          </p:nvSpPr>
          <p:spPr>
            <a:xfrm>
              <a:off x="4108671" y="4202936"/>
              <a:ext cx="171366" cy="1713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單箭頭接點 13"/>
            <p:cNvCxnSpPr/>
            <p:nvPr/>
          </p:nvCxnSpPr>
          <p:spPr>
            <a:xfrm>
              <a:off x="2436981" y="3514068"/>
              <a:ext cx="0" cy="4872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/>
            <p:nvPr/>
          </p:nvCxnSpPr>
          <p:spPr>
            <a:xfrm flipH="1">
              <a:off x="3967720" y="4657575"/>
              <a:ext cx="102828" cy="1746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 flipH="1">
              <a:off x="3881445" y="4815940"/>
              <a:ext cx="102828" cy="1746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直線接點 17"/>
          <p:cNvCxnSpPr/>
          <p:nvPr/>
        </p:nvCxnSpPr>
        <p:spPr>
          <a:xfrm>
            <a:off x="6477913" y="5374408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6146876" y="5057885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/>
          <p:cNvCxnSpPr/>
          <p:nvPr/>
        </p:nvCxnSpPr>
        <p:spPr>
          <a:xfrm>
            <a:off x="4542661" y="4350590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807793" y="4338888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302267" y="3252668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1410326" y="6101501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手繪多邊形 5"/>
          <p:cNvSpPr/>
          <p:nvPr/>
        </p:nvSpPr>
        <p:spPr>
          <a:xfrm>
            <a:off x="600808" y="2197717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4226139" y="426069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411175" y="6243213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829407" y="2089571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719109" y="2031061"/>
            <a:ext cx="96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944774" y="6314703"/>
            <a:ext cx="51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value of the parameter w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2172329" y="2144145"/>
            <a:ext cx="2261840" cy="70788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Very slow at the </a:t>
            </a:r>
            <a:r>
              <a:rPr lang="en-US" altLang="zh-TW" sz="2000" b="1" dirty="0"/>
              <a:t>plateau</a:t>
            </a:r>
            <a:endParaRPr lang="zh-TW" altLang="en-US" sz="20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5564734" y="4152961"/>
            <a:ext cx="3350240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/>
              <a:t>Stuck at local minima</a:t>
            </a:r>
            <a:endParaRPr lang="zh-TW" altLang="en-US" sz="2000" dirty="0"/>
          </a:p>
        </p:txBody>
      </p:sp>
      <p:sp>
        <p:nvSpPr>
          <p:cNvPr id="32" name="橢圓 31"/>
          <p:cNvSpPr/>
          <p:nvPr/>
        </p:nvSpPr>
        <p:spPr>
          <a:xfrm>
            <a:off x="1009470" y="2936145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6595509" y="5298470"/>
                <a:ext cx="1288691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09" y="5298470"/>
                <a:ext cx="1288691" cy="8224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橢圓 33"/>
          <p:cNvSpPr/>
          <p:nvPr/>
        </p:nvSpPr>
        <p:spPr>
          <a:xfrm>
            <a:off x="2491270" y="4135495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3694876" y="3035988"/>
            <a:ext cx="2054927" cy="70788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Stuck at saddle point</a:t>
            </a:r>
            <a:endParaRPr lang="zh-TW" altLang="en-US" sz="2000" dirty="0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599613" y="4715354"/>
            <a:ext cx="208151" cy="4640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endCxn id="35" idx="2"/>
          </p:cNvCxnSpPr>
          <p:nvPr/>
        </p:nvCxnSpPr>
        <p:spPr>
          <a:xfrm flipV="1">
            <a:off x="4602995" y="3743874"/>
            <a:ext cx="119345" cy="59372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endCxn id="30" idx="2"/>
          </p:cNvCxnSpPr>
          <p:nvPr/>
        </p:nvCxnSpPr>
        <p:spPr>
          <a:xfrm flipV="1">
            <a:off x="2960548" y="2852031"/>
            <a:ext cx="342701" cy="12736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4646290" y="5290734"/>
                <a:ext cx="1292685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90" y="5290734"/>
                <a:ext cx="1292685" cy="8224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873504" y="5298345"/>
                <a:ext cx="1303192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4" y="5298345"/>
                <a:ext cx="1303192" cy="8224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橢圓 40"/>
          <p:cNvSpPr/>
          <p:nvPr/>
        </p:nvSpPr>
        <p:spPr>
          <a:xfrm>
            <a:off x="1194209" y="613515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2706137" y="612945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4434603" y="610500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/>
          <p:cNvSpPr/>
          <p:nvPr/>
        </p:nvSpPr>
        <p:spPr>
          <a:xfrm>
            <a:off x="6375848" y="6113203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890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42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85270" y="1294295"/>
            <a:ext cx="7092867" cy="5319650"/>
            <a:chOff x="706835" y="2011916"/>
            <a:chExt cx="6113826" cy="458536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208919" cy="318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208919" cy="318352"/>
                </a:xfrm>
                <a:prstGeom prst="rect">
                  <a:avLst/>
                </a:prstGeom>
                <a:blipFill>
                  <a:blip r:embed="rId4"/>
                  <a:stretch>
                    <a:fillRect l="-30000" r="-27500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263414" cy="318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263414" cy="318352"/>
                </a:xfrm>
                <a:prstGeom prst="rect">
                  <a:avLst/>
                </a:prstGeom>
                <a:blipFill>
                  <a:blip r:embed="rId5"/>
                  <a:stretch>
                    <a:fillRect l="-12000" r="-12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537335" y="521909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2680414" y="4307907"/>
            <a:ext cx="284326" cy="918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/>
          <p:cNvSpPr/>
          <p:nvPr/>
        </p:nvSpPr>
        <p:spPr>
          <a:xfrm>
            <a:off x="2914584" y="410329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/>
          <p:nvPr/>
        </p:nvCxnSpPr>
        <p:spPr>
          <a:xfrm flipV="1">
            <a:off x="3081180" y="3792461"/>
            <a:ext cx="389681" cy="323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3409544" y="365931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3625661" y="3678481"/>
            <a:ext cx="526048" cy="614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stCxn id="47" idx="1"/>
          </p:cNvCxnSpPr>
          <p:nvPr/>
        </p:nvCxnSpPr>
        <p:spPr>
          <a:xfrm flipH="1" flipV="1">
            <a:off x="2822577" y="4687717"/>
            <a:ext cx="419050" cy="23083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567860" y="3337361"/>
            <a:ext cx="206689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Color: Value of Loss L(</a:t>
            </a:r>
            <a:r>
              <a:rPr lang="en-US" altLang="zh-TW" sz="2400" dirty="0" err="1"/>
              <a:t>w,b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183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9" grpId="0" animBg="1"/>
      <p:bldP spid="39" grpId="0" animBg="1"/>
      <p:bldP spid="45" grpId="0" animBg="1"/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When solving: 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Each time we update the parameters, we obtain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that makes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smaller.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317654" y="1678245"/>
                <a:ext cx="2886046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654" y="1678245"/>
                <a:ext cx="2886046" cy="563680"/>
              </a:xfrm>
              <a:prstGeom prst="rect">
                <a:avLst/>
              </a:prstGeom>
              <a:blipFill>
                <a:blip r:embed="rId4"/>
                <a:stretch>
                  <a:fillRect l="-219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5179257" y="1678245"/>
            <a:ext cx="3964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by gradient descent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923447" y="3970404"/>
                <a:ext cx="44367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447" y="3970404"/>
                <a:ext cx="4436791" cy="430887"/>
              </a:xfrm>
              <a:prstGeom prst="rect">
                <a:avLst/>
              </a:prstGeom>
              <a:blipFill>
                <a:blip r:embed="rId5"/>
                <a:stretch>
                  <a:fillRect l="-1429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4751917" y="5155479"/>
            <a:ext cx="3978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Is this statement correct?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080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Rate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776201" y="5553831"/>
            <a:ext cx="40767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4776201" y="2429631"/>
            <a:ext cx="0" cy="31242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601472" y="5592269"/>
            <a:ext cx="4461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No. of parameters updates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256531" y="1998523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12" name="手繪多邊形 11"/>
          <p:cNvSpPr/>
          <p:nvPr/>
        </p:nvSpPr>
        <p:spPr>
          <a:xfrm>
            <a:off x="592333" y="1712383"/>
            <a:ext cx="3900367" cy="4523185"/>
          </a:xfrm>
          <a:custGeom>
            <a:avLst/>
            <a:gdLst>
              <a:gd name="connsiteX0" fmla="*/ 0 w 3899756"/>
              <a:gd name="connsiteY0" fmla="*/ 2050581 h 4527158"/>
              <a:gd name="connsiteX1" fmla="*/ 514350 w 3899756"/>
              <a:gd name="connsiteY1" fmla="*/ 2964981 h 4527158"/>
              <a:gd name="connsiteX2" fmla="*/ 1257300 w 3899756"/>
              <a:gd name="connsiteY2" fmla="*/ 3403131 h 4527158"/>
              <a:gd name="connsiteX3" fmla="*/ 1733550 w 3899756"/>
              <a:gd name="connsiteY3" fmla="*/ 4527081 h 4527158"/>
              <a:gd name="connsiteX4" fmla="*/ 2266950 w 3899756"/>
              <a:gd name="connsiteY4" fmla="*/ 3345981 h 4527158"/>
              <a:gd name="connsiteX5" fmla="*/ 2552700 w 3899756"/>
              <a:gd name="connsiteY5" fmla="*/ 2641131 h 4527158"/>
              <a:gd name="connsiteX6" fmla="*/ 3162300 w 3899756"/>
              <a:gd name="connsiteY6" fmla="*/ 2488731 h 4527158"/>
              <a:gd name="connsiteX7" fmla="*/ 3829050 w 3899756"/>
              <a:gd name="connsiteY7" fmla="*/ 374181 h 4527158"/>
              <a:gd name="connsiteX8" fmla="*/ 3848100 w 3899756"/>
              <a:gd name="connsiteY8" fmla="*/ 12231 h 4527158"/>
              <a:gd name="connsiteX0" fmla="*/ 0 w 3902334"/>
              <a:gd name="connsiteY0" fmla="*/ 2047495 h 4524072"/>
              <a:gd name="connsiteX1" fmla="*/ 514350 w 3902334"/>
              <a:gd name="connsiteY1" fmla="*/ 2961895 h 4524072"/>
              <a:gd name="connsiteX2" fmla="*/ 1257300 w 3902334"/>
              <a:gd name="connsiteY2" fmla="*/ 3400045 h 4524072"/>
              <a:gd name="connsiteX3" fmla="*/ 1733550 w 3902334"/>
              <a:gd name="connsiteY3" fmla="*/ 4523995 h 4524072"/>
              <a:gd name="connsiteX4" fmla="*/ 2266950 w 3902334"/>
              <a:gd name="connsiteY4" fmla="*/ 3342895 h 4524072"/>
              <a:gd name="connsiteX5" fmla="*/ 2552700 w 3902334"/>
              <a:gd name="connsiteY5" fmla="*/ 2638045 h 4524072"/>
              <a:gd name="connsiteX6" fmla="*/ 3124200 w 3902334"/>
              <a:gd name="connsiteY6" fmla="*/ 2323720 h 4524072"/>
              <a:gd name="connsiteX7" fmla="*/ 3829050 w 3902334"/>
              <a:gd name="connsiteY7" fmla="*/ 371095 h 4524072"/>
              <a:gd name="connsiteX8" fmla="*/ 3848100 w 3902334"/>
              <a:gd name="connsiteY8" fmla="*/ 9145 h 4524072"/>
              <a:gd name="connsiteX0" fmla="*/ 0 w 3900367"/>
              <a:gd name="connsiteY0" fmla="*/ 2046608 h 4523185"/>
              <a:gd name="connsiteX1" fmla="*/ 514350 w 3900367"/>
              <a:gd name="connsiteY1" fmla="*/ 2961008 h 4523185"/>
              <a:gd name="connsiteX2" fmla="*/ 1257300 w 3900367"/>
              <a:gd name="connsiteY2" fmla="*/ 3399158 h 4523185"/>
              <a:gd name="connsiteX3" fmla="*/ 1733550 w 3900367"/>
              <a:gd name="connsiteY3" fmla="*/ 4523108 h 4523185"/>
              <a:gd name="connsiteX4" fmla="*/ 2266950 w 3900367"/>
              <a:gd name="connsiteY4" fmla="*/ 3342008 h 4523185"/>
              <a:gd name="connsiteX5" fmla="*/ 2552700 w 3900367"/>
              <a:gd name="connsiteY5" fmla="*/ 2637158 h 4523185"/>
              <a:gd name="connsiteX6" fmla="*/ 3153228 w 3900367"/>
              <a:gd name="connsiteY6" fmla="*/ 2264775 h 4523185"/>
              <a:gd name="connsiteX7" fmla="*/ 3829050 w 3900367"/>
              <a:gd name="connsiteY7" fmla="*/ 370208 h 4523185"/>
              <a:gd name="connsiteX8" fmla="*/ 3848100 w 3900367"/>
              <a:gd name="connsiteY8" fmla="*/ 8258 h 4523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67" h="4523185">
                <a:moveTo>
                  <a:pt x="0" y="2046608"/>
                </a:moveTo>
                <a:cubicBezTo>
                  <a:pt x="152400" y="2391095"/>
                  <a:pt x="304800" y="2735583"/>
                  <a:pt x="514350" y="2961008"/>
                </a:cubicBezTo>
                <a:cubicBezTo>
                  <a:pt x="723900" y="3186433"/>
                  <a:pt x="1054100" y="3138808"/>
                  <a:pt x="1257300" y="3399158"/>
                </a:cubicBezTo>
                <a:cubicBezTo>
                  <a:pt x="1460500" y="3659508"/>
                  <a:pt x="1565275" y="4532633"/>
                  <a:pt x="1733550" y="4523108"/>
                </a:cubicBezTo>
                <a:cubicBezTo>
                  <a:pt x="1901825" y="4513583"/>
                  <a:pt x="2130425" y="3656333"/>
                  <a:pt x="2266950" y="3342008"/>
                </a:cubicBezTo>
                <a:cubicBezTo>
                  <a:pt x="2403475" y="3027683"/>
                  <a:pt x="2404987" y="2816697"/>
                  <a:pt x="2552700" y="2637158"/>
                </a:cubicBezTo>
                <a:cubicBezTo>
                  <a:pt x="2700413" y="2457619"/>
                  <a:pt x="2940503" y="2642600"/>
                  <a:pt x="3153228" y="2264775"/>
                </a:cubicBezTo>
                <a:cubicBezTo>
                  <a:pt x="3365953" y="1886950"/>
                  <a:pt x="3713238" y="746294"/>
                  <a:pt x="3829050" y="370208"/>
                </a:cubicBezTo>
                <a:cubicBezTo>
                  <a:pt x="3944862" y="-5878"/>
                  <a:pt x="3895725" y="-17142"/>
                  <a:pt x="3848100" y="825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" name="直線單箭頭接點 13"/>
          <p:cNvCxnSpPr>
            <a:endCxn id="12" idx="0"/>
          </p:cNvCxnSpPr>
          <p:nvPr/>
        </p:nvCxnSpPr>
        <p:spPr>
          <a:xfrm flipH="1" flipV="1">
            <a:off x="592333" y="3758991"/>
            <a:ext cx="817068" cy="1047551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12" idx="0"/>
            <a:endCxn id="12" idx="7"/>
          </p:cNvCxnSpPr>
          <p:nvPr/>
        </p:nvCxnSpPr>
        <p:spPr>
          <a:xfrm flipV="1">
            <a:off x="592333" y="2082591"/>
            <a:ext cx="3829050" cy="1676400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1440313" y="4768778"/>
            <a:ext cx="1574320" cy="37765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手繪多邊形 24"/>
          <p:cNvSpPr/>
          <p:nvPr/>
        </p:nvSpPr>
        <p:spPr>
          <a:xfrm>
            <a:off x="4788901" y="1813681"/>
            <a:ext cx="1790700" cy="1758857"/>
          </a:xfrm>
          <a:custGeom>
            <a:avLst/>
            <a:gdLst>
              <a:gd name="connsiteX0" fmla="*/ 0 w 1790700"/>
              <a:gd name="connsiteY0" fmla="*/ 1409700 h 1758857"/>
              <a:gd name="connsiteX1" fmla="*/ 304800 w 1790700"/>
              <a:gd name="connsiteY1" fmla="*/ 1663700 h 1758857"/>
              <a:gd name="connsiteX2" fmla="*/ 1790700 w 1790700"/>
              <a:gd name="connsiteY2" fmla="*/ 0 h 175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700" h="1758857">
                <a:moveTo>
                  <a:pt x="0" y="1409700"/>
                </a:moveTo>
                <a:cubicBezTo>
                  <a:pt x="3175" y="1654175"/>
                  <a:pt x="6350" y="1898650"/>
                  <a:pt x="304800" y="1663700"/>
                </a:cubicBezTo>
                <a:cubicBezTo>
                  <a:pt x="603250" y="1428750"/>
                  <a:pt x="1196975" y="714375"/>
                  <a:pt x="1790700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 27"/>
          <p:cNvSpPr/>
          <p:nvPr/>
        </p:nvSpPr>
        <p:spPr>
          <a:xfrm>
            <a:off x="4797048" y="3329294"/>
            <a:ext cx="3935464" cy="1520095"/>
          </a:xfrm>
          <a:custGeom>
            <a:avLst/>
            <a:gdLst>
              <a:gd name="connsiteX0" fmla="*/ 0 w 3935464"/>
              <a:gd name="connsiteY0" fmla="*/ 0 h 1520095"/>
              <a:gd name="connsiteX1" fmla="*/ 293298 w 3935464"/>
              <a:gd name="connsiteY1" fmla="*/ 672861 h 1520095"/>
              <a:gd name="connsiteX2" fmla="*/ 569344 w 3935464"/>
              <a:gd name="connsiteY2" fmla="*/ 1069676 h 1520095"/>
              <a:gd name="connsiteX3" fmla="*/ 1242204 w 3935464"/>
              <a:gd name="connsiteY3" fmla="*/ 1414732 h 1520095"/>
              <a:gd name="connsiteX4" fmla="*/ 3536830 w 3935464"/>
              <a:gd name="connsiteY4" fmla="*/ 1518249 h 1520095"/>
              <a:gd name="connsiteX5" fmla="*/ 3933645 w 3935464"/>
              <a:gd name="connsiteY5" fmla="*/ 1483744 h 1520095"/>
              <a:gd name="connsiteX6" fmla="*/ 3933645 w 3935464"/>
              <a:gd name="connsiteY6" fmla="*/ 1483744 h 152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5464" h="1520095">
                <a:moveTo>
                  <a:pt x="0" y="0"/>
                </a:moveTo>
                <a:cubicBezTo>
                  <a:pt x="99203" y="247291"/>
                  <a:pt x="198407" y="494582"/>
                  <a:pt x="293298" y="672861"/>
                </a:cubicBezTo>
                <a:cubicBezTo>
                  <a:pt x="388189" y="851140"/>
                  <a:pt x="411193" y="946031"/>
                  <a:pt x="569344" y="1069676"/>
                </a:cubicBezTo>
                <a:cubicBezTo>
                  <a:pt x="727495" y="1193321"/>
                  <a:pt x="747623" y="1339970"/>
                  <a:pt x="1242204" y="1414732"/>
                </a:cubicBezTo>
                <a:cubicBezTo>
                  <a:pt x="1736785" y="1489494"/>
                  <a:pt x="3088257" y="1506747"/>
                  <a:pt x="3536830" y="1518249"/>
                </a:cubicBezTo>
                <a:cubicBezTo>
                  <a:pt x="3985403" y="1529751"/>
                  <a:pt x="3933645" y="1483744"/>
                  <a:pt x="3933645" y="1483744"/>
                </a:cubicBezTo>
                <a:lnTo>
                  <a:pt x="3933645" y="1483744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手繪多邊形 28"/>
          <p:cNvSpPr/>
          <p:nvPr/>
        </p:nvSpPr>
        <p:spPr>
          <a:xfrm>
            <a:off x="4779795" y="3329294"/>
            <a:ext cx="3952717" cy="1764955"/>
          </a:xfrm>
          <a:custGeom>
            <a:avLst/>
            <a:gdLst>
              <a:gd name="connsiteX0" fmla="*/ 0 w 4071668"/>
              <a:gd name="connsiteY0" fmla="*/ 0 h 1961190"/>
              <a:gd name="connsiteX1" fmla="*/ 1086929 w 4071668"/>
              <a:gd name="connsiteY1" fmla="*/ 724619 h 1961190"/>
              <a:gd name="connsiteX2" fmla="*/ 3071004 w 4071668"/>
              <a:gd name="connsiteY2" fmla="*/ 1500996 h 1961190"/>
              <a:gd name="connsiteX3" fmla="*/ 3709359 w 4071668"/>
              <a:gd name="connsiteY3" fmla="*/ 1828800 h 1961190"/>
              <a:gd name="connsiteX4" fmla="*/ 3985404 w 4071668"/>
              <a:gd name="connsiteY4" fmla="*/ 1949570 h 1961190"/>
              <a:gd name="connsiteX5" fmla="*/ 4071668 w 4071668"/>
              <a:gd name="connsiteY5" fmla="*/ 1949570 h 19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668" h="1961190">
                <a:moveTo>
                  <a:pt x="0" y="0"/>
                </a:moveTo>
                <a:cubicBezTo>
                  <a:pt x="287547" y="237226"/>
                  <a:pt x="575095" y="474453"/>
                  <a:pt x="1086929" y="724619"/>
                </a:cubicBezTo>
                <a:cubicBezTo>
                  <a:pt x="1598763" y="974785"/>
                  <a:pt x="2633932" y="1316966"/>
                  <a:pt x="3071004" y="1500996"/>
                </a:cubicBezTo>
                <a:cubicBezTo>
                  <a:pt x="3508076" y="1685026"/>
                  <a:pt x="3556959" y="1754038"/>
                  <a:pt x="3709359" y="1828800"/>
                </a:cubicBezTo>
                <a:cubicBezTo>
                  <a:pt x="3861759" y="1903562"/>
                  <a:pt x="3925019" y="1929442"/>
                  <a:pt x="3985404" y="1949570"/>
                </a:cubicBezTo>
                <a:cubicBezTo>
                  <a:pt x="4045789" y="1969698"/>
                  <a:pt x="4058728" y="1959634"/>
                  <a:pt x="4071668" y="194957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008" name="手繪多邊形 43007"/>
          <p:cNvSpPr/>
          <p:nvPr/>
        </p:nvSpPr>
        <p:spPr>
          <a:xfrm>
            <a:off x="4814301" y="3363800"/>
            <a:ext cx="3916392" cy="2018581"/>
          </a:xfrm>
          <a:custGeom>
            <a:avLst/>
            <a:gdLst>
              <a:gd name="connsiteX0" fmla="*/ 0 w 3916392"/>
              <a:gd name="connsiteY0" fmla="*/ 0 h 2018581"/>
              <a:gd name="connsiteX1" fmla="*/ 879894 w 3916392"/>
              <a:gd name="connsiteY1" fmla="*/ 931653 h 2018581"/>
              <a:gd name="connsiteX2" fmla="*/ 2104845 w 3916392"/>
              <a:gd name="connsiteY2" fmla="*/ 1777041 h 2018581"/>
              <a:gd name="connsiteX3" fmla="*/ 3916392 w 3916392"/>
              <a:gd name="connsiteY3" fmla="*/ 2018581 h 201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6392" h="2018581">
                <a:moveTo>
                  <a:pt x="0" y="0"/>
                </a:moveTo>
                <a:cubicBezTo>
                  <a:pt x="264543" y="317740"/>
                  <a:pt x="529087" y="635480"/>
                  <a:pt x="879894" y="931653"/>
                </a:cubicBezTo>
                <a:cubicBezTo>
                  <a:pt x="1230701" y="1227826"/>
                  <a:pt x="1598762" y="1595886"/>
                  <a:pt x="2104845" y="1777041"/>
                </a:cubicBezTo>
                <a:cubicBezTo>
                  <a:pt x="2610928" y="1958196"/>
                  <a:pt x="3263660" y="1988388"/>
                  <a:pt x="3916392" y="201858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2743425" y="505939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43009" name="文字方塊 43008"/>
          <p:cNvSpPr txBox="1"/>
          <p:nvPr/>
        </p:nvSpPr>
        <p:spPr>
          <a:xfrm>
            <a:off x="5827438" y="2686733"/>
            <a:ext cx="219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</a:rPr>
              <a:t>Very Large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951259" y="4487477"/>
            <a:ext cx="1149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B050"/>
                </a:solidFill>
              </a:rPr>
              <a:t>Large</a:t>
            </a:r>
            <a:endParaRPr lang="zh-TW" altLang="en-US" sz="2000" dirty="0">
              <a:solidFill>
                <a:srgbClr val="00B05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6688386" y="3858508"/>
            <a:ext cx="876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00FF"/>
                </a:solidFill>
              </a:rPr>
              <a:t>small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672925" y="5020839"/>
            <a:ext cx="1891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Just make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4937125" y="350838"/>
          <a:ext cx="3162300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6" name="方程式" r:id="rId4" imgW="1257120" imgH="228600" progId="Equation.3">
                  <p:embed/>
                </p:oleObj>
              </mc:Choice>
              <mc:Fallback>
                <p:oleObj name="方程式" r:id="rId4" imgW="1257120" imgH="228600" progId="Equation.3">
                  <p:embed/>
                  <p:pic>
                    <p:nvPicPr>
                      <p:cNvPr id="2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25" y="350838"/>
                        <a:ext cx="3162300" cy="5730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內容版面配置區 2"/>
          <p:cNvSpPr txBox="1">
            <a:spLocks/>
          </p:cNvSpPr>
          <p:nvPr/>
        </p:nvSpPr>
        <p:spPr>
          <a:xfrm>
            <a:off x="4126662" y="995191"/>
            <a:ext cx="5139238" cy="704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Set the learning rate </a:t>
            </a:r>
            <a:r>
              <a:rPr lang="el-GR" altLang="zh-TW" sz="2400" dirty="0"/>
              <a:t>η</a:t>
            </a:r>
            <a:r>
              <a:rPr lang="en-US" altLang="zh-TW" sz="2400" dirty="0"/>
              <a:t> carefully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9490" y="931422"/>
            <a:ext cx="40482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If there are more than three parameters, you cannot visualize this.</a:t>
            </a:r>
            <a:endParaRPr lang="zh-TW" altLang="en-US" sz="2000" dirty="0"/>
          </a:p>
        </p:txBody>
      </p:sp>
      <p:sp>
        <p:nvSpPr>
          <p:cNvPr id="23" name="矩形 22"/>
          <p:cNvSpPr/>
          <p:nvPr/>
        </p:nvSpPr>
        <p:spPr>
          <a:xfrm>
            <a:off x="4305271" y="6134169"/>
            <a:ext cx="4757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</a:rPr>
              <a:t>But you can always visualize this.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24" name="直線單箭頭接點 23"/>
          <p:cNvCxnSpPr>
            <a:stCxn id="12" idx="1"/>
          </p:cNvCxnSpPr>
          <p:nvPr/>
        </p:nvCxnSpPr>
        <p:spPr>
          <a:xfrm flipH="1" flipV="1">
            <a:off x="603027" y="3772042"/>
            <a:ext cx="503656" cy="90134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2" idx="2"/>
          </p:cNvCxnSpPr>
          <p:nvPr/>
        </p:nvCxnSpPr>
        <p:spPr>
          <a:xfrm flipH="1" flipV="1">
            <a:off x="1079713" y="4673392"/>
            <a:ext cx="769920" cy="43814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2" idx="3"/>
          </p:cNvCxnSpPr>
          <p:nvPr/>
        </p:nvCxnSpPr>
        <p:spPr>
          <a:xfrm flipH="1" flipV="1">
            <a:off x="1831755" y="5094250"/>
            <a:ext cx="494128" cy="114124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 flipV="1">
            <a:off x="521488" y="3811908"/>
            <a:ext cx="262522" cy="561182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 flipV="1">
            <a:off x="776996" y="4374132"/>
            <a:ext cx="271805" cy="426406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1041615" y="4784076"/>
            <a:ext cx="342517" cy="236763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H="1" flipV="1">
            <a:off x="1336768" y="4980692"/>
            <a:ext cx="395993" cy="192600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V="1">
            <a:off x="1426654" y="4630085"/>
            <a:ext cx="1571228" cy="4323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1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25" grpId="0" animBg="1"/>
      <p:bldP spid="28" grpId="0" animBg="1"/>
      <p:bldP spid="29" grpId="0" animBg="1"/>
      <p:bldP spid="43008" grpId="0" animBg="1"/>
      <p:bldP spid="34" grpId="0"/>
      <p:bldP spid="43009" grpId="0"/>
      <p:bldP spid="36" grpId="0"/>
      <p:bldP spid="38" grpId="0"/>
      <p:bldP spid="39" grpId="0"/>
      <p:bldP spid="3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Adaptive Learning Rates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altLang="zh-TW" sz="2800" dirty="0"/>
                  <a:t>Popular &amp; Simple Idea: Reduce the learning rate by some factor every few epochs.</a:t>
                </a:r>
              </a:p>
              <a:p>
                <a:pPr lvl="1"/>
                <a:r>
                  <a:rPr lang="en-US" altLang="zh-TW" dirty="0"/>
                  <a:t>At the beginning, we are far from the destination, so we use larger learning rate</a:t>
                </a:r>
              </a:p>
              <a:p>
                <a:pPr lvl="1"/>
                <a:r>
                  <a:rPr lang="en-US" altLang="zh-TW" dirty="0"/>
                  <a:t>After several epochs, we are close to the destination, so we reduce the learning rate</a:t>
                </a:r>
              </a:p>
              <a:p>
                <a:pPr lvl="1"/>
                <a:r>
                  <a:rPr lang="en-US" altLang="zh-TW" dirty="0"/>
                  <a:t>E.g. 1/t decay: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rad>
                      </m:den>
                    </m:f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  <a:p>
                <a:r>
                  <a:rPr lang="en-US" altLang="zh-TW" dirty="0"/>
                  <a:t>Learning rate cannot be one-size-fits-all</a:t>
                </a:r>
              </a:p>
              <a:p>
                <a:pPr lvl="1"/>
                <a:r>
                  <a:rPr lang="en-US" altLang="zh-TW" sz="2800" dirty="0">
                    <a:solidFill>
                      <a:srgbClr val="0000FF"/>
                    </a:solidFill>
                  </a:rPr>
                  <a:t>Giving different parameters different learning rates </a:t>
                </a:r>
                <a:r>
                  <a:rPr lang="zh-CN" altLang="en-US" sz="2800" dirty="0">
                    <a:solidFill>
                      <a:srgbClr val="0000FF"/>
                    </a:solidFill>
                  </a:rPr>
                  <a:t>  </a:t>
                </a:r>
                <a:r>
                  <a:rPr lang="en-US" altLang="zh-TW" sz="2800" dirty="0" err="1"/>
                  <a:t>Adagrad</a:t>
                </a:r>
                <a:endParaRPr lang="en-US" altLang="zh-TW" sz="2800" dirty="0">
                  <a:solidFill>
                    <a:srgbClr val="0000FF"/>
                  </a:solidFill>
                </a:endParaRPr>
              </a:p>
              <a:p>
                <a:pPr lvl="1"/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78" t="-2057" r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2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Adagrad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Divide the learning rate of each parameter by the  </a:t>
            </a:r>
            <a:r>
              <a:rPr lang="en-US" altLang="zh-TW" b="1" i="1" dirty="0"/>
              <a:t> root mean square of its previous derivatives</a:t>
            </a:r>
          </a:p>
          <a:p>
            <a:pPr marL="0" indent="0">
              <a:buNone/>
            </a:pP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4441110" y="3968034"/>
                <a:ext cx="4625654" cy="1815882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2800" dirty="0"/>
                  <a:t>: </a:t>
                </a:r>
                <a:r>
                  <a:rPr lang="en-US" altLang="zh-TW" sz="2800" b="1" i="1" dirty="0"/>
                  <a:t>root mean square</a:t>
                </a:r>
                <a:r>
                  <a:rPr lang="en-US" altLang="zh-TW" sz="2800" dirty="0"/>
                  <a:t> of the previous derivatives of parameter w</a:t>
                </a: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10" y="3968034"/>
                <a:ext cx="4625654" cy="18158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4484399" y="3080902"/>
            <a:ext cx="4539076" cy="61204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</a:t>
            </a:r>
            <a:r>
              <a:rPr lang="zh-TW" altLang="en-US" sz="2800" dirty="0"/>
              <a:t> </a:t>
            </a:r>
            <a:r>
              <a:rPr lang="en-US" altLang="zh-TW" sz="2800" dirty="0"/>
              <a:t>is one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1"/>
              <p:nvPr/>
            </p:nvSpPr>
            <p:spPr>
              <a:xfrm>
                <a:off x="6436751" y="140522"/>
                <a:ext cx="1997918" cy="859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zh-TW" alt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751" y="140522"/>
                <a:ext cx="1997918" cy="859338"/>
              </a:xfrm>
              <a:prstGeom prst="rect">
                <a:avLst/>
              </a:prstGeom>
              <a:blipFill>
                <a:blip r:embed="rId3"/>
                <a:stretch>
                  <a:fillRect l="-2532"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260350" y="2430331"/>
            <a:ext cx="5464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Vanilla Gradient descent</a:t>
            </a:r>
            <a:endParaRPr lang="zh-TW" altLang="en-US" sz="2800" b="1" i="1" u="sng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93104" y="4158643"/>
            <a:ext cx="2126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 err="1"/>
              <a:t>Adagrad</a:t>
            </a:r>
            <a:endParaRPr lang="zh-TW" altLang="en-US" sz="2800" b="1" i="1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/>
              <p:cNvSpPr txBox="1"/>
              <p:nvPr/>
            </p:nvSpPr>
            <p:spPr>
              <a:xfrm>
                <a:off x="1162793" y="3262060"/>
                <a:ext cx="289899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zh-TW" altLang="en-US" sz="28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793" y="3262060"/>
                <a:ext cx="2898999" cy="430887"/>
              </a:xfrm>
              <a:prstGeom prst="rect">
                <a:avLst/>
              </a:prstGeom>
              <a:blipFill>
                <a:blip r:embed="rId4"/>
                <a:stretch>
                  <a:fillRect l="-873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/>
              <p:cNvSpPr txBox="1"/>
              <p:nvPr/>
            </p:nvSpPr>
            <p:spPr>
              <a:xfrm>
                <a:off x="4036030" y="155134"/>
                <a:ext cx="1896096" cy="818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030" y="155134"/>
                <a:ext cx="1896096" cy="818301"/>
              </a:xfrm>
              <a:prstGeom prst="rect">
                <a:avLst/>
              </a:prstGeom>
              <a:blipFill>
                <a:blip r:embed="rId5"/>
                <a:stretch>
                  <a:fillRect l="-3333" r="-3333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1338108" y="4898039"/>
                <a:ext cx="2984086" cy="859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108" y="4898039"/>
                <a:ext cx="2984086" cy="85933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4484399" y="5903889"/>
            <a:ext cx="4269709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Parameter dependent</a:t>
            </a:r>
          </a:p>
        </p:txBody>
      </p:sp>
    </p:spTree>
    <p:extLst>
      <p:ext uri="{BB962C8B-B14F-4D97-AF65-F5344CB8AC3E}">
        <p14:creationId xmlns:p14="http://schemas.microsoft.com/office/powerpoint/2010/main" val="409975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14" grpId="0"/>
      <p:bldP spid="18" grpId="0"/>
      <p:bldP spid="20" grpId="0"/>
      <p:bldP spid="21" grpId="0"/>
      <p:bldP spid="23" grpId="0"/>
      <p:bldP spid="24" grpId="0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Adagrad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Divide the learning rate of each parameter by the  </a:t>
            </a:r>
            <a:r>
              <a:rPr lang="en-US" altLang="zh-TW" b="1" i="1" dirty="0"/>
              <a:t> root mean square of its previous derivatives</a:t>
            </a:r>
          </a:p>
          <a:p>
            <a:pPr marL="0" indent="0">
              <a:buNone/>
            </a:pP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642116" y="2725080"/>
                <a:ext cx="1896096" cy="818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116" y="2725080"/>
                <a:ext cx="1896096" cy="8183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051619" y="5374337"/>
                <a:ext cx="4396781" cy="1273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19" y="5374337"/>
                <a:ext cx="4396781" cy="127368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6032354" y="2866798"/>
            <a:ext cx="2482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1/t decay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051619" y="3478696"/>
                <a:ext cx="2984086" cy="737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19" y="3478696"/>
                <a:ext cx="2984086" cy="7377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620138" y="3666215"/>
                <a:ext cx="3310778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138" y="3666215"/>
                <a:ext cx="3310778" cy="167629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131157" y="3276211"/>
                <a:ext cx="495946" cy="52322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zh-TW" altLang="en-US" sz="28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157" y="3276211"/>
                <a:ext cx="49594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向下箭號 4"/>
          <p:cNvSpPr/>
          <p:nvPr/>
        </p:nvSpPr>
        <p:spPr>
          <a:xfrm>
            <a:off x="1915038" y="4180823"/>
            <a:ext cx="438150" cy="11260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131157" y="3919213"/>
                <a:ext cx="495946" cy="52322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157" y="3919213"/>
                <a:ext cx="495946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/>
          <p:cNvCxnSpPr>
            <a:stCxn id="4" idx="3"/>
          </p:cNvCxnSpPr>
          <p:nvPr/>
        </p:nvCxnSpPr>
        <p:spPr>
          <a:xfrm flipV="1">
            <a:off x="3627103" y="3134230"/>
            <a:ext cx="993035" cy="403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11" idx="3"/>
            <a:endCxn id="12" idx="1"/>
          </p:cNvCxnSpPr>
          <p:nvPr/>
        </p:nvCxnSpPr>
        <p:spPr>
          <a:xfrm>
            <a:off x="3627103" y="4180823"/>
            <a:ext cx="993035" cy="32353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646591" y="3143143"/>
            <a:ext cx="771525" cy="385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5770001" y="4584554"/>
            <a:ext cx="771525" cy="385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34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6" grpId="0"/>
      <p:bldP spid="12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多元线性回归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664193"/>
          </a:xfrm>
        </p:spPr>
        <p:txBody>
          <a:bodyPr>
            <a:normAutofit/>
          </a:bodyPr>
          <a:lstStyle/>
          <a:p>
            <a:r>
              <a:rPr lang="zh-CN" altLang="en-US" dirty="0"/>
              <a:t>给定数据集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多元线性回归目标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061432"/>
              </p:ext>
            </p:extLst>
          </p:nvPr>
        </p:nvGraphicFramePr>
        <p:xfrm>
          <a:off x="1653170" y="1971283"/>
          <a:ext cx="491490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8" name="Formula" r:id="rId3" imgW="2457450" imgH="177800" progId="">
                  <p:embed/>
                </p:oleObj>
              </mc:Choice>
              <mc:Fallback>
                <p:oleObj name="Formula" r:id="rId3" imgW="2457450" imgH="177800" progId="">
                  <p:embed/>
                  <p:pic>
                    <p:nvPicPr>
                      <p:cNvPr id="0" name="Picture 1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3170" y="1971283"/>
                        <a:ext cx="4914900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867054"/>
              </p:ext>
            </p:extLst>
          </p:nvPr>
        </p:nvGraphicFramePr>
        <p:xfrm>
          <a:off x="1990180" y="2690114"/>
          <a:ext cx="277177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9" name="Formula" r:id="rId5" imgW="1397000" imgH="176530" progId="">
                  <p:embed/>
                </p:oleObj>
              </mc:Choice>
              <mc:Fallback>
                <p:oleObj name="Formula" r:id="rId5" imgW="1397000" imgH="176530" progId="">
                  <p:embed/>
                  <p:pic>
                    <p:nvPicPr>
                      <p:cNvPr id="0" name="Picture 1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0180" y="2690114"/>
                        <a:ext cx="2771775" cy="347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544140"/>
              </p:ext>
            </p:extLst>
          </p:nvPr>
        </p:nvGraphicFramePr>
        <p:xfrm>
          <a:off x="4960885" y="2711203"/>
          <a:ext cx="8255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0" name="Formula" r:id="rId7" imgW="417139" imgH="157699" progId="">
                  <p:embed/>
                </p:oleObj>
              </mc:Choice>
              <mc:Fallback>
                <p:oleObj name="Formula" r:id="rId7" imgW="417139" imgH="157699" progId="">
                  <p:embed/>
                  <p:pic>
                    <p:nvPicPr>
                      <p:cNvPr id="0" name="Picture 1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0885" y="2711203"/>
                        <a:ext cx="825500" cy="311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783314"/>
              </p:ext>
            </p:extLst>
          </p:nvPr>
        </p:nvGraphicFramePr>
        <p:xfrm>
          <a:off x="1918123" y="4530667"/>
          <a:ext cx="23368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1" name="Formula" r:id="rId9" imgW="1181160" imgH="186840" progId="">
                  <p:embed/>
                </p:oleObj>
              </mc:Choice>
              <mc:Fallback>
                <p:oleObj name="Formula" r:id="rId9" imgW="1181160" imgH="186840" progId="">
                  <p:embed/>
                  <p:pic>
                    <p:nvPicPr>
                      <p:cNvPr id="0" name="Picture 1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8123" y="4530667"/>
                        <a:ext cx="23368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974056"/>
              </p:ext>
            </p:extLst>
          </p:nvPr>
        </p:nvGraphicFramePr>
        <p:xfrm>
          <a:off x="5011665" y="4529298"/>
          <a:ext cx="1360488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2" name="Formula" r:id="rId11" imgW="685800" imgH="176760" progId="">
                  <p:embed/>
                </p:oleObj>
              </mc:Choice>
              <mc:Fallback>
                <p:oleObj name="Formula" r:id="rId11" imgW="685800" imgH="176760" progId="">
                  <p:embed/>
                  <p:pic>
                    <p:nvPicPr>
                      <p:cNvPr id="0" name="Picture 1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1665" y="4529298"/>
                        <a:ext cx="1360488" cy="347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278386" y="4488110"/>
            <a:ext cx="880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使得</a:t>
            </a:r>
          </a:p>
        </p:txBody>
      </p:sp>
    </p:spTree>
    <p:extLst>
      <p:ext uri="{BB962C8B-B14F-4D97-AF65-F5344CB8AC3E}">
        <p14:creationId xmlns:p14="http://schemas.microsoft.com/office/powerpoint/2010/main" val="3386039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线性回归</a:t>
            </a:r>
            <a:endParaRPr lang="en-US" altLang="zh-CN" dirty="0"/>
          </a:p>
          <a:p>
            <a:pPr lvl="1"/>
            <a:r>
              <a:rPr lang="zh-CN" altLang="en-US" dirty="0"/>
              <a:t>最小二乘法</a:t>
            </a:r>
          </a:p>
          <a:p>
            <a:endParaRPr lang="zh-CN" altLang="en-US" dirty="0"/>
          </a:p>
          <a:p>
            <a:r>
              <a:rPr lang="zh-CN" altLang="en-US" dirty="0"/>
              <a:t> 二分类任务</a:t>
            </a:r>
          </a:p>
          <a:p>
            <a:pPr lvl="1"/>
            <a:r>
              <a:rPr lang="zh-CN" altLang="en-US" dirty="0"/>
              <a:t>对数几率回归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 类别不平衡问题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7340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多元线性回归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664193"/>
          </a:xfrm>
        </p:spPr>
        <p:txBody>
          <a:bodyPr>
            <a:normAutofit/>
          </a:bodyPr>
          <a:lstStyle/>
          <a:p>
            <a:r>
              <a:rPr lang="zh-CN" altLang="en-US" dirty="0"/>
              <a:t>把   和   吸收入向量形式               ，数据集表示为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462380"/>
              </p:ext>
            </p:extLst>
          </p:nvPr>
        </p:nvGraphicFramePr>
        <p:xfrm>
          <a:off x="1236372" y="2468300"/>
          <a:ext cx="5816600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0" name="Formula" r:id="rId3" imgW="2932560" imgH="1022400" progId="">
                  <p:embed/>
                </p:oleObj>
              </mc:Choice>
              <mc:Fallback>
                <p:oleObj name="Formula" r:id="rId3" imgW="2932560" imgH="1022400" progId="">
                  <p:embed/>
                  <p:pic>
                    <p:nvPicPr>
                      <p:cNvPr id="0" name="Picture 1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372" y="2468300"/>
                        <a:ext cx="5816600" cy="2016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132419"/>
              </p:ext>
            </p:extLst>
          </p:nvPr>
        </p:nvGraphicFramePr>
        <p:xfrm>
          <a:off x="3010323" y="5022850"/>
          <a:ext cx="2465387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1" name="Formula" r:id="rId5" imgW="1243440" imgH="176760" progId="">
                  <p:embed/>
                </p:oleObj>
              </mc:Choice>
              <mc:Fallback>
                <p:oleObj name="Formula" r:id="rId5" imgW="1243440" imgH="176760" progId="">
                  <p:embed/>
                  <p:pic>
                    <p:nvPicPr>
                      <p:cNvPr id="0" name="Picture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0323" y="5022850"/>
                        <a:ext cx="2465387" cy="347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741101"/>
              </p:ext>
            </p:extLst>
          </p:nvPr>
        </p:nvGraphicFramePr>
        <p:xfrm>
          <a:off x="983551" y="1391713"/>
          <a:ext cx="263525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2" name="Formula" r:id="rId7" imgW="131040" imgH="120960" progId="">
                  <p:embed/>
                </p:oleObj>
              </mc:Choice>
              <mc:Fallback>
                <p:oleObj name="Formula" r:id="rId7" imgW="131040" imgH="120960" progId="">
                  <p:embed/>
                  <p:pic>
                    <p:nvPicPr>
                      <p:cNvPr id="0" name="Picture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3551" y="1391713"/>
                        <a:ext cx="263525" cy="236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581637"/>
              </p:ext>
            </p:extLst>
          </p:nvPr>
        </p:nvGraphicFramePr>
        <p:xfrm>
          <a:off x="1639393" y="1335466"/>
          <a:ext cx="1365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3" name="Formula" r:id="rId9" imgW="68760" imgH="157680" progId="">
                  <p:embed/>
                </p:oleObj>
              </mc:Choice>
              <mc:Fallback>
                <p:oleObj name="Formula" r:id="rId9" imgW="68760" imgH="157680" progId="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393" y="1335466"/>
                        <a:ext cx="136525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336967"/>
              </p:ext>
            </p:extLst>
          </p:nvPr>
        </p:nvGraphicFramePr>
        <p:xfrm>
          <a:off x="3885895" y="1327077"/>
          <a:ext cx="140335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4" name="Formula" r:id="rId11" imgW="701280" imgH="176760" progId="">
                  <p:embed/>
                </p:oleObj>
              </mc:Choice>
              <mc:Fallback>
                <p:oleObj name="Formula" r:id="rId11" imgW="701280" imgH="176760" progId="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5895" y="1327077"/>
                        <a:ext cx="1403350" cy="344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545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4"/>
          <p:cNvSpPr txBox="1"/>
          <p:nvPr/>
        </p:nvSpPr>
        <p:spPr>
          <a:xfrm>
            <a:off x="612028" y="5238056"/>
            <a:ext cx="514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令上式为零可得   最优解的闭式解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321000"/>
              </p:ext>
            </p:extLst>
          </p:nvPr>
        </p:nvGraphicFramePr>
        <p:xfrm>
          <a:off x="2487813" y="5280155"/>
          <a:ext cx="2635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2" name="Formula" r:id="rId3" imgW="131040" imgH="160200" progId="">
                  <p:embed/>
                </p:oleObj>
              </mc:Choice>
              <mc:Fallback>
                <p:oleObj name="Formula" r:id="rId3" imgW="131040" imgH="160200" progId="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813" y="5280155"/>
                        <a:ext cx="263525" cy="315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526654"/>
              </p:ext>
            </p:extLst>
          </p:nvPr>
        </p:nvGraphicFramePr>
        <p:xfrm>
          <a:off x="5395413" y="3488808"/>
          <a:ext cx="2635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3" name="Formula" r:id="rId5" imgW="131040" imgH="160200" progId="">
                  <p:embed/>
                </p:oleObj>
              </mc:Choice>
              <mc:Fallback>
                <p:oleObj name="Formula" r:id="rId5" imgW="131040" imgH="160200" progId="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413" y="3488808"/>
                        <a:ext cx="263525" cy="315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多元线性回归 </a:t>
            </a:r>
            <a:r>
              <a:rPr lang="en-US" altLang="zh-CN" dirty="0">
                <a:latin typeface="+mn-ea"/>
              </a:rPr>
              <a:t>-</a:t>
            </a:r>
            <a:r>
              <a:rPr lang="en-US" altLang="zh-CN" dirty="0"/>
              <a:t> </a:t>
            </a:r>
            <a:r>
              <a:rPr lang="zh-CN" altLang="en-US" dirty="0"/>
              <a:t>最小二乘法</a:t>
            </a:r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252144" y="1290638"/>
            <a:ext cx="8616950" cy="57542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最小二乘法（</a:t>
            </a:r>
            <a:r>
              <a:rPr lang="en-US" altLang="zh-CN" dirty="0"/>
              <a:t>least square method</a:t>
            </a:r>
            <a:r>
              <a:rPr lang="en-US" dirty="0"/>
              <a:t>）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03119"/>
              </p:ext>
            </p:extLst>
          </p:nvPr>
        </p:nvGraphicFramePr>
        <p:xfrm>
          <a:off x="2048405" y="2152550"/>
          <a:ext cx="46736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4" name="Formula" r:id="rId6" imgW="2337120" imgH="282240" progId="">
                  <p:embed/>
                </p:oleObj>
              </mc:Choice>
              <mc:Fallback>
                <p:oleObj name="Formula" r:id="rId6" imgW="2337120" imgH="282240" progId="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8405" y="2152550"/>
                        <a:ext cx="4673600" cy="557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315318"/>
              </p:ext>
            </p:extLst>
          </p:nvPr>
        </p:nvGraphicFramePr>
        <p:xfrm>
          <a:off x="1052450" y="3448886"/>
          <a:ext cx="3632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5" name="Formula" r:id="rId8" imgW="1816200" imgH="205920" progId="">
                  <p:embed/>
                </p:oleObj>
              </mc:Choice>
              <mc:Fallback>
                <p:oleObj name="Formula" r:id="rId8" imgW="1816200" imgH="205920" progId="">
                  <p:embed/>
                  <p:pic>
                    <p:nvPicPr>
                      <p:cNvPr id="0" name="Picture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450" y="3448886"/>
                        <a:ext cx="36322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927768"/>
              </p:ext>
            </p:extLst>
          </p:nvPr>
        </p:nvGraphicFramePr>
        <p:xfrm>
          <a:off x="2811992" y="4383088"/>
          <a:ext cx="29432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6" name="Formula" r:id="rId10" imgW="1472040" imgH="343080" progId="">
                  <p:embed/>
                </p:oleObj>
              </mc:Choice>
              <mc:Fallback>
                <p:oleObj name="Formula" r:id="rId10" imgW="1472040" imgH="343080" progId="">
                  <p:embed/>
                  <p:pic>
                    <p:nvPicPr>
                      <p:cNvPr id="0" name="Picture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992" y="4383088"/>
                        <a:ext cx="2943225" cy="67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12028" y="3446709"/>
            <a:ext cx="880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04294" y="3455176"/>
            <a:ext cx="2266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，对   求导得到</a:t>
            </a:r>
          </a:p>
        </p:txBody>
      </p:sp>
    </p:spTree>
    <p:extLst>
      <p:ext uri="{BB962C8B-B14F-4D97-AF65-F5344CB8AC3E}">
        <p14:creationId xmlns:p14="http://schemas.microsoft.com/office/powerpoint/2010/main" val="928315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多元线性回归 </a:t>
            </a:r>
            <a:r>
              <a:rPr lang="en-US" altLang="zh-CN" dirty="0">
                <a:latin typeface="+mn-ea"/>
              </a:rPr>
              <a:t>-</a:t>
            </a:r>
            <a:r>
              <a:rPr lang="en-US" altLang="zh-CN" dirty="0"/>
              <a:t> </a:t>
            </a:r>
            <a:r>
              <a:rPr lang="zh-CN" altLang="en-US" dirty="0"/>
              <a:t>满秩讨论</a:t>
            </a:r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252144" y="1290638"/>
            <a:ext cx="8616950" cy="5043050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         是满秩矩阵或正定矩阵，则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其中              是           的逆矩阵，线性回归模型为</a:t>
            </a:r>
            <a:endParaRPr lang="en-US" altLang="zh-CN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zh-CN" altLang="en-US" dirty="0"/>
              <a:t>          不是满秩矩阵</a:t>
            </a:r>
            <a:endParaRPr lang="en-US" altLang="zh-CN" dirty="0"/>
          </a:p>
          <a:p>
            <a:pPr lvl="1">
              <a:buClr>
                <a:schemeClr val="tx2"/>
              </a:buClr>
            </a:pPr>
            <a:r>
              <a:rPr lang="zh-CN" altLang="en-US" dirty="0"/>
              <a:t>根据归纳偏好选择解</a:t>
            </a:r>
            <a:r>
              <a:rPr lang="zh-CN" altLang="en-US" dirty="0">
                <a:solidFill>
                  <a:srgbClr val="FF0000"/>
                </a:solidFill>
              </a:rPr>
              <a:t>（参见</a:t>
            </a:r>
            <a:r>
              <a:rPr lang="en-US" altLang="zh-CN" dirty="0">
                <a:solidFill>
                  <a:srgbClr val="FF0000"/>
                </a:solidFill>
              </a:rPr>
              <a:t>1.4</a:t>
            </a:r>
            <a:r>
              <a:rPr lang="zh-CN" altLang="en-US" dirty="0">
                <a:solidFill>
                  <a:srgbClr val="FF0000"/>
                </a:solidFill>
              </a:rPr>
              <a:t>节）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buClr>
                <a:schemeClr val="tx2"/>
              </a:buClr>
            </a:pPr>
            <a:r>
              <a:rPr lang="zh-CN" altLang="en-US" dirty="0"/>
              <a:t>引入正则化</a:t>
            </a:r>
            <a:r>
              <a:rPr lang="zh-CN" altLang="en-US" dirty="0">
                <a:solidFill>
                  <a:srgbClr val="FF0000"/>
                </a:solidFill>
              </a:rPr>
              <a:t>（参加</a:t>
            </a:r>
            <a:r>
              <a:rPr lang="en-US" altLang="zh-CN" dirty="0">
                <a:solidFill>
                  <a:srgbClr val="FF0000"/>
                </a:solidFill>
              </a:rPr>
              <a:t>6.4</a:t>
            </a:r>
            <a:r>
              <a:rPr lang="zh-CN" altLang="en-US" dirty="0">
                <a:solidFill>
                  <a:srgbClr val="FF0000"/>
                </a:solidFill>
              </a:rPr>
              <a:t>节，</a:t>
            </a:r>
            <a:r>
              <a:rPr lang="en-US" altLang="zh-CN" dirty="0">
                <a:solidFill>
                  <a:srgbClr val="FF0000"/>
                </a:solidFill>
              </a:rPr>
              <a:t>11.4</a:t>
            </a:r>
            <a:r>
              <a:rPr lang="zh-CN" altLang="en-US" dirty="0">
                <a:solidFill>
                  <a:srgbClr val="FF0000"/>
                </a:solidFill>
              </a:rPr>
              <a:t>节）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661662"/>
              </p:ext>
            </p:extLst>
          </p:nvPr>
        </p:nvGraphicFramePr>
        <p:xfrm>
          <a:off x="2938871" y="1833796"/>
          <a:ext cx="2679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4" name="Formula" r:id="rId3" imgW="1351440" imgH="234000" progId="">
                  <p:embed/>
                </p:oleObj>
              </mc:Choice>
              <mc:Fallback>
                <p:oleObj name="Formula" r:id="rId3" imgW="1351440" imgH="234000" progId="">
                  <p:embed/>
                  <p:pic>
                    <p:nvPicPr>
                      <p:cNvPr id="0" name="Picture 2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871" y="1833796"/>
                        <a:ext cx="2679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30898"/>
              </p:ext>
            </p:extLst>
          </p:nvPr>
        </p:nvGraphicFramePr>
        <p:xfrm>
          <a:off x="855051" y="2497225"/>
          <a:ext cx="11906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5" name="Formula" r:id="rId5" imgW="600840" imgH="234000" progId="">
                  <p:embed/>
                </p:oleObj>
              </mc:Choice>
              <mc:Fallback>
                <p:oleObj name="Formula" r:id="rId5" imgW="600840" imgH="234000" progId="">
                  <p:embed/>
                  <p:pic>
                    <p:nvPicPr>
                      <p:cNvPr id="0" name="Picture 2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051" y="2497225"/>
                        <a:ext cx="11906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889388"/>
              </p:ext>
            </p:extLst>
          </p:nvPr>
        </p:nvGraphicFramePr>
        <p:xfrm>
          <a:off x="803275" y="1322388"/>
          <a:ext cx="6889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6" name="Formula" r:id="rId7" imgW="347040" imgH="175320" progId="">
                  <p:embed/>
                </p:oleObj>
              </mc:Choice>
              <mc:Fallback>
                <p:oleObj name="Formula" r:id="rId7" imgW="347040" imgH="175320" progId="">
                  <p:embed/>
                  <p:pic>
                    <p:nvPicPr>
                      <p:cNvPr id="0" name="Picture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1322388"/>
                        <a:ext cx="688975" cy="344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735993"/>
              </p:ext>
            </p:extLst>
          </p:nvPr>
        </p:nvGraphicFramePr>
        <p:xfrm>
          <a:off x="2632614" y="3184008"/>
          <a:ext cx="3452812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7" name="Formula" r:id="rId9" imgW="1740240" imgH="234000" progId="">
                  <p:embed/>
                </p:oleObj>
              </mc:Choice>
              <mc:Fallback>
                <p:oleObj name="Formula" r:id="rId9" imgW="1740240" imgH="234000" progId="">
                  <p:embed/>
                  <p:pic>
                    <p:nvPicPr>
                      <p:cNvPr id="0" name="Picture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614" y="3184008"/>
                        <a:ext cx="3452812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19171"/>
              </p:ext>
            </p:extLst>
          </p:nvPr>
        </p:nvGraphicFramePr>
        <p:xfrm>
          <a:off x="2460475" y="2573588"/>
          <a:ext cx="6889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8" name="Formula" r:id="rId11" imgW="347040" imgH="175320" progId="">
                  <p:embed/>
                </p:oleObj>
              </mc:Choice>
              <mc:Fallback>
                <p:oleObj name="Formula" r:id="rId11" imgW="347040" imgH="175320" progId="">
                  <p:embed/>
                  <p:pic>
                    <p:nvPicPr>
                      <p:cNvPr id="0" name="Picture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475" y="2573588"/>
                        <a:ext cx="688975" cy="344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514960"/>
              </p:ext>
            </p:extLst>
          </p:nvPr>
        </p:nvGraphicFramePr>
        <p:xfrm>
          <a:off x="855051" y="4301156"/>
          <a:ext cx="6889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9" name="Formula" r:id="rId12" imgW="347040" imgH="175320" progId="">
                  <p:embed/>
                </p:oleObj>
              </mc:Choice>
              <mc:Fallback>
                <p:oleObj name="Formula" r:id="rId12" imgW="347040" imgH="175320" progId="">
                  <p:embed/>
                  <p:pic>
                    <p:nvPicPr>
                      <p:cNvPr id="0" name="Picture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051" y="4301156"/>
                        <a:ext cx="688975" cy="344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6768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对数线性回归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4435" y="1250296"/>
            <a:ext cx="8082670" cy="2620488"/>
          </a:xfrm>
        </p:spPr>
        <p:txBody>
          <a:bodyPr>
            <a:normAutofit/>
          </a:bodyPr>
          <a:lstStyle/>
          <a:p>
            <a:r>
              <a:rPr lang="zh-CN" altLang="en-US" dirty="0"/>
              <a:t>输出标记的对数为线性模型逼近的目标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72C9E2-135C-E94F-9A74-AE4195B8884C}"/>
              </a:ext>
            </a:extLst>
          </p:cNvPr>
          <p:cNvGrpSpPr/>
          <p:nvPr/>
        </p:nvGrpSpPr>
        <p:grpSpPr>
          <a:xfrm>
            <a:off x="1202546" y="1813383"/>
            <a:ext cx="6968173" cy="4114801"/>
            <a:chOff x="1202546" y="1813383"/>
            <a:chExt cx="6968173" cy="411480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8" t="3142" r="2301" b="4944"/>
            <a:stretch/>
          </p:blipFill>
          <p:spPr bwMode="auto">
            <a:xfrm>
              <a:off x="1202546" y="1813383"/>
              <a:ext cx="4316507" cy="4114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0883952"/>
                </p:ext>
              </p:extLst>
            </p:nvPr>
          </p:nvGraphicFramePr>
          <p:xfrm>
            <a:off x="6243494" y="2808391"/>
            <a:ext cx="1927225" cy="347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72" name="Formula" r:id="rId5" imgW="970560" imgH="176760" progId="">
                    <p:embed/>
                  </p:oleObj>
                </mc:Choice>
                <mc:Fallback>
                  <p:oleObj name="Formula" r:id="rId5" imgW="970560" imgH="176760" progId="">
                    <p:embed/>
                    <p:pic>
                      <p:nvPicPr>
                        <p:cNvPr id="0" name="Picture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3494" y="2808391"/>
                          <a:ext cx="1927225" cy="347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4512340"/>
                </p:ext>
              </p:extLst>
            </p:nvPr>
          </p:nvGraphicFramePr>
          <p:xfrm>
            <a:off x="6348954" y="4066607"/>
            <a:ext cx="1682750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73" name="Formula" r:id="rId7" imgW="847440" imgH="176760" progId="">
                    <p:embed/>
                  </p:oleObj>
                </mc:Choice>
                <mc:Fallback>
                  <p:oleObj name="Formula" r:id="rId7" imgW="847440" imgH="176760" progId="">
                    <p:embed/>
                    <p:pic>
                      <p:nvPicPr>
                        <p:cNvPr id="0" name="Picture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48954" y="4066607"/>
                          <a:ext cx="1682750" cy="3476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上下箭头 6"/>
            <p:cNvSpPr/>
            <p:nvPr/>
          </p:nvSpPr>
          <p:spPr>
            <a:xfrm>
              <a:off x="6826632" y="3313057"/>
              <a:ext cx="576392" cy="660744"/>
            </a:xfrm>
            <a:prstGeom prst="up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971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 </a:t>
            </a:r>
            <a:r>
              <a:rPr lang="en-US" altLang="zh-CN" dirty="0">
                <a:latin typeface="+mn-ea"/>
              </a:rPr>
              <a:t>-</a:t>
            </a:r>
            <a:r>
              <a:rPr lang="en-US" altLang="zh-CN" dirty="0"/>
              <a:t> </a:t>
            </a:r>
            <a:r>
              <a:rPr lang="zh-CN" altLang="en-US" dirty="0"/>
              <a:t>广义线性模型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4435" y="1250296"/>
            <a:ext cx="7584140" cy="4932390"/>
          </a:xfrm>
        </p:spPr>
        <p:txBody>
          <a:bodyPr/>
          <a:lstStyle/>
          <a:p>
            <a:r>
              <a:rPr lang="zh-CN" altLang="en-US" dirty="0"/>
              <a:t>一般形式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228600" lvl="1">
              <a:spcBef>
                <a:spcPts val="1000"/>
              </a:spcBef>
              <a:buSzPct val="100000"/>
              <a:buFont typeface="Wingdings" panose="05000000000000000000" pitchFamily="2" charset="2"/>
              <a:buChar char="p"/>
            </a:pPr>
            <a:r>
              <a:rPr lang="zh-CN" altLang="en-US" dirty="0"/>
              <a:t>       称为联系函数（</a:t>
            </a:r>
            <a:r>
              <a:rPr lang="en-US" altLang="zh-CN" dirty="0"/>
              <a:t>link function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单调可微函数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对数线性回归是                 时广义线性模型的特例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486339"/>
              </p:ext>
            </p:extLst>
          </p:nvPr>
        </p:nvGraphicFramePr>
        <p:xfrm>
          <a:off x="1027084" y="2966310"/>
          <a:ext cx="50482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7" name="Formula" r:id="rId3" imgW="255600" imgH="176760" progId="">
                  <p:embed/>
                </p:oleObj>
              </mc:Choice>
              <mc:Fallback>
                <p:oleObj name="Formula" r:id="rId3" imgW="255600" imgH="176760" progId="">
                  <p:embed/>
                  <p:pic>
                    <p:nvPicPr>
                      <p:cNvPr id="0" name="Picture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084" y="2966310"/>
                        <a:ext cx="504825" cy="347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708961"/>
              </p:ext>
            </p:extLst>
          </p:nvPr>
        </p:nvGraphicFramePr>
        <p:xfrm>
          <a:off x="3055850" y="2012529"/>
          <a:ext cx="240188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8" name="Formula" r:id="rId5" imgW="1210320" imgH="205920" progId="">
                  <p:embed/>
                </p:oleObj>
              </mc:Choice>
              <mc:Fallback>
                <p:oleObj name="Formula" r:id="rId5" imgW="1210320" imgH="205920" progId="">
                  <p:embed/>
                  <p:pic>
                    <p:nvPicPr>
                      <p:cNvPr id="0" name="Picture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5850" y="2012529"/>
                        <a:ext cx="2401887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194120"/>
              </p:ext>
            </p:extLst>
          </p:nvPr>
        </p:nvGraphicFramePr>
        <p:xfrm>
          <a:off x="3009142" y="4509884"/>
          <a:ext cx="15049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9" name="Formula" r:id="rId7" imgW="762120" imgH="176760" progId="">
                  <p:embed/>
                </p:oleObj>
              </mc:Choice>
              <mc:Fallback>
                <p:oleObj name="Formula" r:id="rId7" imgW="762120" imgH="176760" progId="">
                  <p:embed/>
                  <p:pic>
                    <p:nvPicPr>
                      <p:cNvPr id="0" name="Picture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9142" y="4509884"/>
                        <a:ext cx="1504950" cy="347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9653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do Classification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242392" y="2865449"/>
            <a:ext cx="76022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Training: Class 1 means the target is 1; Class 2 means the target is -1</a:t>
            </a:r>
          </a:p>
        </p:txBody>
      </p:sp>
      <p:sp>
        <p:nvSpPr>
          <p:cNvPr id="15" name="矩形 14"/>
          <p:cNvSpPr/>
          <p:nvPr/>
        </p:nvSpPr>
        <p:spPr>
          <a:xfrm>
            <a:off x="537459" y="1119313"/>
            <a:ext cx="4299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Classification as Regression?</a:t>
            </a:r>
            <a:endParaRPr lang="zh-TW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1242392" y="2170467"/>
            <a:ext cx="4171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Binary classification as example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242392" y="3981861"/>
                <a:ext cx="651292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Testing: closer to 1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400" dirty="0"/>
                  <a:t> class 1; closer to -1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400" dirty="0"/>
                  <a:t> class 2 </a:t>
                </a: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2" y="3981861"/>
                <a:ext cx="6512929" cy="461665"/>
              </a:xfrm>
              <a:prstGeom prst="rect">
                <a:avLst/>
              </a:prstGeom>
              <a:blipFill>
                <a:blip r:embed="rId2"/>
                <a:stretch>
                  <a:fillRect l="-1362" t="-10811" r="-195" b="-10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51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6144" y="2486589"/>
            <a:ext cx="8483872" cy="4371410"/>
          </a:xfrm>
        </p:spPr>
        <p:txBody>
          <a:bodyPr>
            <a:normAutofit/>
          </a:bodyPr>
          <a:lstStyle/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r>
              <a:rPr lang="en-US" altLang="zh-TW" sz="2000" dirty="0"/>
              <a:t>Multiple class: Class 1 means the target is 1; Class 2 means the target is 2; Class 3 means the target is 3 …… problematic</a:t>
            </a:r>
          </a:p>
          <a:p>
            <a:endParaRPr lang="en-US" altLang="zh-TW" sz="2000" dirty="0"/>
          </a:p>
        </p:txBody>
      </p:sp>
      <p:sp>
        <p:nvSpPr>
          <p:cNvPr id="24" name="矩形 23"/>
          <p:cNvSpPr/>
          <p:nvPr/>
        </p:nvSpPr>
        <p:spPr>
          <a:xfrm>
            <a:off x="519455" y="5083425"/>
            <a:ext cx="6511809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Penalize to the examples that are “too correct” …</a:t>
            </a:r>
            <a:endParaRPr lang="zh-TW" altLang="en-US" sz="2000" dirty="0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742041"/>
            <a:ext cx="3895619" cy="3895724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006" y="748675"/>
            <a:ext cx="3786974" cy="3804135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7084042" y="5113201"/>
            <a:ext cx="1665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(Bishop, P186)</a:t>
            </a:r>
            <a:endParaRPr lang="zh-TW" altLang="en-US" sz="16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897266" y="2988913"/>
            <a:ext cx="143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 1</a:t>
            </a:r>
            <a:endParaRPr lang="zh-TW" altLang="en-US" sz="2400" dirty="0"/>
          </a:p>
        </p:txBody>
      </p:sp>
      <p:cxnSp>
        <p:nvCxnSpPr>
          <p:cNvPr id="5" name="直線接點 4"/>
          <p:cNvCxnSpPr/>
          <p:nvPr/>
        </p:nvCxnSpPr>
        <p:spPr>
          <a:xfrm flipV="1">
            <a:off x="849086" y="807457"/>
            <a:ext cx="2201368" cy="229023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V="1">
            <a:off x="5201751" y="807456"/>
            <a:ext cx="2031806" cy="21138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5201751" y="1028701"/>
            <a:ext cx="3356619" cy="1448281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1949770" y="4483416"/>
            <a:ext cx="143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161603" y="4422178"/>
            <a:ext cx="143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4518476" y="2476982"/>
            <a:ext cx="596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66144" y="2486589"/>
            <a:ext cx="596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827771" y="885209"/>
            <a:ext cx="143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 2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114921" y="2909299"/>
            <a:ext cx="143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 1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013262" y="985657"/>
            <a:ext cx="143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 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2057626" y="2068028"/>
            <a:ext cx="476517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224437" y="2118451"/>
            <a:ext cx="476517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  <p:sp>
        <p:nvSpPr>
          <p:cNvPr id="33" name="矩形 32"/>
          <p:cNvSpPr/>
          <p:nvPr/>
        </p:nvSpPr>
        <p:spPr>
          <a:xfrm>
            <a:off x="1307969" y="1391747"/>
            <a:ext cx="476517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-1</a:t>
            </a:r>
            <a:endParaRPr lang="zh-TW" altLang="en-US" sz="2000" dirty="0"/>
          </a:p>
        </p:txBody>
      </p:sp>
      <p:sp>
        <p:nvSpPr>
          <p:cNvPr id="36" name="矩形 35"/>
          <p:cNvSpPr/>
          <p:nvPr/>
        </p:nvSpPr>
        <p:spPr>
          <a:xfrm>
            <a:off x="5493460" y="1496515"/>
            <a:ext cx="476517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-1</a:t>
            </a:r>
            <a:endParaRPr lang="zh-TW" altLang="en-US" sz="2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157803" y="3740757"/>
            <a:ext cx="283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y = b + w</a:t>
            </a:r>
            <a:r>
              <a:rPr lang="en-US" altLang="zh-TW" sz="2000" baseline="-25000" dirty="0"/>
              <a:t>1</a:t>
            </a:r>
            <a:r>
              <a:rPr lang="en-US" altLang="zh-TW" sz="2000" dirty="0"/>
              <a:t>x</a:t>
            </a:r>
            <a:r>
              <a:rPr lang="en-US" altLang="zh-TW" sz="2000" baseline="-25000" dirty="0"/>
              <a:t>1</a:t>
            </a:r>
            <a:r>
              <a:rPr lang="en-US" altLang="zh-TW" sz="2000" dirty="0"/>
              <a:t> + w</a:t>
            </a:r>
            <a:r>
              <a:rPr lang="en-US" altLang="zh-TW" sz="2000" baseline="-25000" dirty="0"/>
              <a:t>2</a:t>
            </a:r>
            <a:r>
              <a:rPr lang="en-US" altLang="zh-TW" sz="2000" dirty="0"/>
              <a:t>x</a:t>
            </a:r>
            <a:r>
              <a:rPr lang="en-US" altLang="zh-TW" sz="2000" baseline="-25000" dirty="0"/>
              <a:t>2</a:t>
            </a:r>
            <a:r>
              <a:rPr lang="en-US" altLang="zh-TW" sz="2000" dirty="0"/>
              <a:t> </a:t>
            </a:r>
            <a:endParaRPr lang="zh-TW" altLang="en-US" sz="2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1062398" y="358460"/>
            <a:ext cx="34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b + w</a:t>
            </a:r>
            <a:r>
              <a:rPr lang="en-US" altLang="zh-TW" sz="2400" baseline="-25000" dirty="0">
                <a:solidFill>
                  <a:srgbClr val="00B050"/>
                </a:solidFill>
              </a:rPr>
              <a:t>1</a:t>
            </a:r>
            <a:r>
              <a:rPr lang="en-US" altLang="zh-TW" sz="2400" dirty="0">
                <a:solidFill>
                  <a:srgbClr val="00B050"/>
                </a:solidFill>
              </a:rPr>
              <a:t>x</a:t>
            </a:r>
            <a:r>
              <a:rPr lang="en-US" altLang="zh-TW" sz="2400" baseline="-25000" dirty="0">
                <a:solidFill>
                  <a:srgbClr val="00B050"/>
                </a:solidFill>
              </a:rPr>
              <a:t>1</a:t>
            </a:r>
            <a:r>
              <a:rPr lang="en-US" altLang="zh-TW" sz="2400" dirty="0">
                <a:solidFill>
                  <a:srgbClr val="00B050"/>
                </a:solidFill>
              </a:rPr>
              <a:t> + w</a:t>
            </a:r>
            <a:r>
              <a:rPr lang="en-US" altLang="zh-TW" sz="2400" baseline="-25000" dirty="0">
                <a:solidFill>
                  <a:srgbClr val="00B050"/>
                </a:solidFill>
              </a:rPr>
              <a:t>2</a:t>
            </a:r>
            <a:r>
              <a:rPr lang="en-US" altLang="zh-TW" sz="2400" dirty="0">
                <a:solidFill>
                  <a:srgbClr val="00B050"/>
                </a:solidFill>
              </a:rPr>
              <a:t>x</a:t>
            </a:r>
            <a:r>
              <a:rPr lang="en-US" altLang="zh-TW" sz="2400" baseline="-25000" dirty="0">
                <a:solidFill>
                  <a:srgbClr val="00B050"/>
                </a:solidFill>
              </a:rPr>
              <a:t>2 </a:t>
            </a:r>
            <a:r>
              <a:rPr lang="en-US" altLang="zh-TW" sz="2400" dirty="0">
                <a:solidFill>
                  <a:srgbClr val="00B050"/>
                </a:solidFill>
              </a:rPr>
              <a:t>= 0 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632885" y="2885224"/>
            <a:ext cx="815551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&gt;&gt;1</a:t>
            </a:r>
            <a:endParaRPr lang="zh-TW" altLang="en-US" sz="2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598517" y="3702496"/>
            <a:ext cx="937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error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6551835" y="312463"/>
            <a:ext cx="2359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to decrease error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手繪多邊形: 圖案 21"/>
          <p:cNvSpPr/>
          <p:nvPr/>
        </p:nvSpPr>
        <p:spPr>
          <a:xfrm>
            <a:off x="7170057" y="1016000"/>
            <a:ext cx="508000" cy="319314"/>
          </a:xfrm>
          <a:custGeom>
            <a:avLst/>
            <a:gdLst>
              <a:gd name="connsiteX0" fmla="*/ 0 w 508000"/>
              <a:gd name="connsiteY0" fmla="*/ 0 h 319314"/>
              <a:gd name="connsiteX1" fmla="*/ 406400 w 508000"/>
              <a:gd name="connsiteY1" fmla="*/ 58057 h 319314"/>
              <a:gd name="connsiteX2" fmla="*/ 508000 w 508000"/>
              <a:gd name="connsiteY2" fmla="*/ 319314 h 31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319314">
                <a:moveTo>
                  <a:pt x="0" y="0"/>
                </a:moveTo>
                <a:cubicBezTo>
                  <a:pt x="160866" y="2419"/>
                  <a:pt x="321733" y="4838"/>
                  <a:pt x="406400" y="58057"/>
                </a:cubicBezTo>
                <a:cubicBezTo>
                  <a:pt x="491067" y="111276"/>
                  <a:pt x="499533" y="215295"/>
                  <a:pt x="508000" y="31931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83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" grpId="0" animBg="1"/>
      <p:bldP spid="35" grpId="0"/>
      <p:bldP spid="25" grpId="0"/>
      <p:bldP spid="26" grpId="0"/>
      <p:bldP spid="29" grpId="0"/>
      <p:bldP spid="30" grpId="0"/>
      <p:bldP spid="19" grpId="0" animBg="1"/>
      <p:bldP spid="31" grpId="0" animBg="1"/>
      <p:bldP spid="33" grpId="0" animBg="1"/>
      <p:bldP spid="36" grpId="0" animBg="1"/>
      <p:bldP spid="20" grpId="0"/>
      <p:bldP spid="37" grpId="0"/>
      <p:bldP spid="38" grpId="0" animBg="1"/>
      <p:bldP spid="21" grpId="0"/>
      <p:bldP spid="39" grpId="0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二分类任务 </a:t>
            </a:r>
            <a:r>
              <a:rPr lang="en-US" altLang="zh-CN" dirty="0">
                <a:latin typeface="+mn-ea"/>
              </a:rPr>
              <a:t> 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预测值与输出标记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kern="0" dirty="0">
                <a:latin typeface="+mn-ea"/>
                <a:cs typeface="Verdana" pitchFamily="34" charset="0"/>
              </a:rPr>
              <a:t>寻找函数将分类标记与线性回归模型输出联系起来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最理想的函数</a:t>
            </a:r>
            <a:r>
              <a:rPr lang="en-US" altLang="zh-CN" dirty="0"/>
              <a:t>——</a:t>
            </a:r>
            <a:r>
              <a:rPr lang="zh-CN" altLang="en-US" dirty="0"/>
              <a:t>单位阶跃函数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预测值大于零就判为正例，小于零就判为反例，预测值为临界值零则可任意判别</a:t>
            </a:r>
            <a:endParaRPr lang="en-US" altLang="zh-CN" dirty="0"/>
          </a:p>
        </p:txBody>
      </p:sp>
      <p:sp>
        <p:nvSpPr>
          <p:cNvPr id="11" name="TextBox 18"/>
          <p:cNvSpPr txBox="1"/>
          <p:nvPr/>
        </p:nvSpPr>
        <p:spPr>
          <a:xfrm>
            <a:off x="541665" y="353446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0" i="0" u="none" strike="noStrike" kern="0" cap="none" spc="0" normalizeH="0" baseline="0" noProof="0" dirty="0">
                <a:ln>
                  <a:noFill/>
                </a:ln>
                <a:solidFill>
                  <a:srgbClr val="013990"/>
                </a:solidFill>
                <a:effectLst/>
                <a:uLnTx/>
                <a:uFillTx/>
                <a:latin typeface="+mn-ea"/>
                <a:cs typeface="Verdana" pitchFamily="34" charset="0"/>
              </a:rPr>
              <a:t> 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13990"/>
              </a:solidFill>
              <a:effectLst/>
              <a:uLnTx/>
              <a:uFillTx/>
              <a:latin typeface="+mn-ea"/>
              <a:cs typeface="Verdana" pitchFamily="34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202574"/>
              </p:ext>
            </p:extLst>
          </p:nvPr>
        </p:nvGraphicFramePr>
        <p:xfrm>
          <a:off x="2107734" y="1747692"/>
          <a:ext cx="167005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5" name="Formula" r:id="rId3" imgW="842010" imgH="175260" progId="">
                  <p:embed/>
                </p:oleObj>
              </mc:Choice>
              <mc:Fallback>
                <p:oleObj name="Formula" r:id="rId3" imgW="842010" imgH="175260" progId="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7734" y="1747692"/>
                        <a:ext cx="1670050" cy="344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259565"/>
              </p:ext>
            </p:extLst>
          </p:nvPr>
        </p:nvGraphicFramePr>
        <p:xfrm>
          <a:off x="2904266" y="3798305"/>
          <a:ext cx="2343150" cy="149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6" name="Formula" r:id="rId5" imgW="1186180" imgH="758190" progId="">
                  <p:embed/>
                </p:oleObj>
              </mc:Choice>
              <mc:Fallback>
                <p:oleObj name="Formula" r:id="rId5" imgW="1186180" imgH="758190" progId="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4266" y="3798305"/>
                        <a:ext cx="2343150" cy="1497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932608"/>
              </p:ext>
            </p:extLst>
          </p:nvPr>
        </p:nvGraphicFramePr>
        <p:xfrm>
          <a:off x="4600342" y="1747328"/>
          <a:ext cx="124142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7" name="Formula" r:id="rId7" imgW="628650" imgH="177800" progId="">
                  <p:embed/>
                </p:oleObj>
              </mc:Choice>
              <mc:Fallback>
                <p:oleObj name="Formula" r:id="rId7" imgW="628650" imgH="177800" progId="">
                  <p:embed/>
                  <p:pic>
                    <p:nvPicPr>
                      <p:cNvPr id="0" name="Picture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0342" y="1747328"/>
                        <a:ext cx="1241425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4888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二分类任务 </a:t>
            </a:r>
            <a:r>
              <a:rPr lang="en-US" altLang="zh-CN" dirty="0">
                <a:latin typeface="+mn-ea"/>
              </a:rPr>
              <a:t> 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单位阶跃函数缺点</a:t>
            </a:r>
            <a:endParaRPr lang="en-US" altLang="zh-CN" dirty="0"/>
          </a:p>
          <a:p>
            <a:pPr lvl="1"/>
            <a:r>
              <a:rPr lang="zh-CN" altLang="en-US" dirty="0"/>
              <a:t>不连续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替代函数</a:t>
            </a:r>
            <a:r>
              <a:rPr lang="en-US" altLang="zh-CN" dirty="0"/>
              <a:t>——</a:t>
            </a:r>
            <a:r>
              <a:rPr lang="zh-CN" altLang="en-US" dirty="0"/>
              <a:t>对数几率函数（</a:t>
            </a:r>
            <a:r>
              <a:rPr lang="en-US" altLang="zh-CN" dirty="0"/>
              <a:t>logistic function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单调可微、任意阶可导</a:t>
            </a:r>
            <a:endParaRPr lang="en-US" altLang="zh-C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009" y="3334342"/>
            <a:ext cx="4947950" cy="2670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39780" y="2835479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单位阶跃函数与对数几率函数的比较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50523"/>
              </p:ext>
            </p:extLst>
          </p:nvPr>
        </p:nvGraphicFramePr>
        <p:xfrm>
          <a:off x="1099963" y="4177762"/>
          <a:ext cx="153193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2" name="Formula" r:id="rId4" imgW="772200" imgH="344520" progId="">
                  <p:embed/>
                </p:oleObj>
              </mc:Choice>
              <mc:Fallback>
                <p:oleObj name="Formula" r:id="rId4" imgW="772200" imgH="344520" progId="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9963" y="4177762"/>
                        <a:ext cx="1531937" cy="67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4444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对数几率回归</a:t>
            </a:r>
            <a:r>
              <a:rPr lang="en-US" altLang="zh-CN" dirty="0">
                <a:latin typeface="+mn-ea"/>
              </a:rPr>
              <a:t> 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0E1C55-F588-E043-993D-5C81943AD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95" y="1274131"/>
            <a:ext cx="8968705" cy="505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3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267881"/>
              </p:ext>
            </p:extLst>
          </p:nvPr>
        </p:nvGraphicFramePr>
        <p:xfrm>
          <a:off x="327463" y="2904674"/>
          <a:ext cx="24574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" name="Formula" r:id="rId3" imgW="1243440" imgH="176760" progId="">
                  <p:embed/>
                </p:oleObj>
              </mc:Choice>
              <mc:Fallback>
                <p:oleObj name="Formula" r:id="rId3" imgW="1243440" imgH="176760" progId="">
                  <p:embed/>
                  <p:pic>
                    <p:nvPicPr>
                      <p:cNvPr id="0" name="Picture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463" y="2904674"/>
                        <a:ext cx="2457450" cy="347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基本形式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线性模型一般形式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  </a:t>
            </a:r>
            <a:r>
              <a:rPr lang="en-US" altLang="zh-CN" baseline="30000" dirty="0"/>
              <a:t>T</a:t>
            </a:r>
            <a:r>
              <a:rPr lang="zh-CN" altLang="en-US" sz="2000" dirty="0"/>
              <a:t>是由属性描述的示例，其中   是   在第</a:t>
            </a:r>
            <a:r>
              <a:rPr lang="en-US" altLang="zh-CN" sz="2000" b="1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000" dirty="0"/>
              <a:t>个属性上的取值</a:t>
            </a:r>
            <a:endParaRPr lang="en-US" altLang="zh-CN" sz="2000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向量形式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其中</a:t>
            </a:r>
            <a:endParaRPr lang="en-US" altLang="zh-CN" sz="20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84926"/>
              </p:ext>
            </p:extLst>
          </p:nvPr>
        </p:nvGraphicFramePr>
        <p:xfrm>
          <a:off x="1839068" y="2065877"/>
          <a:ext cx="482917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" name="Formula" r:id="rId5" imgW="2441160" imgH="176760" progId="">
                  <p:embed/>
                </p:oleObj>
              </mc:Choice>
              <mc:Fallback>
                <p:oleObj name="Formula" r:id="rId5" imgW="2441160" imgH="176760" progId="">
                  <p:embed/>
                  <p:pic>
                    <p:nvPicPr>
                      <p:cNvPr id="0" name="Picture 2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068" y="2065877"/>
                        <a:ext cx="4829175" cy="347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622518"/>
              </p:ext>
            </p:extLst>
          </p:nvPr>
        </p:nvGraphicFramePr>
        <p:xfrm>
          <a:off x="3300864" y="4686358"/>
          <a:ext cx="21701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" name="Formula" r:id="rId7" imgW="1096200" imgH="186840" progId="">
                  <p:embed/>
                </p:oleObj>
              </mc:Choice>
              <mc:Fallback>
                <p:oleObj name="Formula" r:id="rId7" imgW="1096200" imgH="186840" progId="">
                  <p:embed/>
                  <p:pic>
                    <p:nvPicPr>
                      <p:cNvPr id="0" name="Picture 2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0864" y="4686358"/>
                        <a:ext cx="2170113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953811"/>
              </p:ext>
            </p:extLst>
          </p:nvPr>
        </p:nvGraphicFramePr>
        <p:xfrm>
          <a:off x="5857129" y="2982228"/>
          <a:ext cx="250825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" name="Formula" r:id="rId9" imgW="127080" imgH="119520" progId="">
                  <p:embed/>
                </p:oleObj>
              </mc:Choice>
              <mc:Fallback>
                <p:oleObj name="Formula" r:id="rId9" imgW="127080" imgH="119520" progId="">
                  <p:embed/>
                  <p:pic>
                    <p:nvPicPr>
                      <p:cNvPr id="0" name="Picture 2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129" y="2982228"/>
                        <a:ext cx="250825" cy="234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322094"/>
              </p:ext>
            </p:extLst>
          </p:nvPr>
        </p:nvGraphicFramePr>
        <p:xfrm>
          <a:off x="6405680" y="2972252"/>
          <a:ext cx="198438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" name="Formula" r:id="rId11" imgW="100440" imgH="120960" progId="">
                  <p:embed/>
                </p:oleObj>
              </mc:Choice>
              <mc:Fallback>
                <p:oleObj name="Formula" r:id="rId11" imgW="100440" imgH="120960" progId="">
                  <p:embed/>
                  <p:pic>
                    <p:nvPicPr>
                      <p:cNvPr id="0" name="Picture 2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5680" y="2972252"/>
                        <a:ext cx="198438" cy="238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017895"/>
              </p:ext>
            </p:extLst>
          </p:nvPr>
        </p:nvGraphicFramePr>
        <p:xfrm>
          <a:off x="918522" y="5291647"/>
          <a:ext cx="265112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" name="Formula" r:id="rId13" imgW="1341360" imgH="176760" progId="">
                  <p:embed/>
                </p:oleObj>
              </mc:Choice>
              <mc:Fallback>
                <p:oleObj name="Formula" r:id="rId13" imgW="1341360" imgH="176760" progId="">
                  <p:embed/>
                  <p:pic>
                    <p:nvPicPr>
                      <p:cNvPr id="0" name="Picture 2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522" y="5291647"/>
                        <a:ext cx="2651125" cy="347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995338"/>
              </p:ext>
            </p:extLst>
          </p:nvPr>
        </p:nvGraphicFramePr>
        <p:xfrm>
          <a:off x="7205255" y="2934254"/>
          <a:ext cx="98425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" name="Formula" r:id="rId15" imgW="49680" imgH="152640" progId="">
                  <p:embed/>
                </p:oleObj>
              </mc:Choice>
              <mc:Fallback>
                <p:oleObj name="Formula" r:id="rId15" imgW="49680" imgH="152640" progId="">
                  <p:embed/>
                  <p:pic>
                    <p:nvPicPr>
                      <p:cNvPr id="0" name="Picture 2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5255" y="2934254"/>
                        <a:ext cx="98425" cy="300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9735D84-73D4-8A4F-A0C3-537C576D91EA}"/>
              </a:ext>
            </a:extLst>
          </p:cNvPr>
          <p:cNvSpPr txBox="1"/>
          <p:nvPr/>
        </p:nvSpPr>
        <p:spPr>
          <a:xfrm>
            <a:off x="3569647" y="5202652"/>
            <a:ext cx="40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aseline="30000" dirty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144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对数几率回归 </a:t>
            </a:r>
            <a:r>
              <a:rPr lang="en-US" altLang="zh-CN" dirty="0">
                <a:latin typeface="+mn-ea"/>
              </a:rPr>
              <a:t>- </a:t>
            </a:r>
            <a:r>
              <a:rPr lang="zh-CN" altLang="en-US" dirty="0">
                <a:latin typeface="+mn-ea"/>
              </a:rPr>
              <a:t>极大似然法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37BC5-5A93-D045-ABE8-C1DB2A1C1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7" y="903943"/>
            <a:ext cx="8636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2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12"/>
          <p:cNvGraphicFramePr>
            <a:graphicFrameLocks noChangeAspect="1"/>
          </p:cNvGraphicFramePr>
          <p:nvPr>
            <p:extLst/>
          </p:nvPr>
        </p:nvGraphicFramePr>
        <p:xfrm>
          <a:off x="2433844" y="1941520"/>
          <a:ext cx="2538412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5" name="方程式" r:id="rId4" imgW="914400" imgH="342720" progId="Equation.3">
                  <p:embed/>
                </p:oleObj>
              </mc:Choice>
              <mc:Fallback>
                <p:oleObj name="方程式" r:id="rId4" imgW="914400" imgH="342720" progId="Equation.3">
                  <p:embed/>
                  <p:pic>
                    <p:nvPicPr>
                      <p:cNvPr id="3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844" y="1941520"/>
                        <a:ext cx="2538412" cy="9477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直線單箭頭接點 35"/>
          <p:cNvCxnSpPr/>
          <p:nvPr/>
        </p:nvCxnSpPr>
        <p:spPr>
          <a:xfrm flipV="1">
            <a:off x="4798669" y="3488664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873323" y="4510282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99029" y="1897810"/>
            <a:ext cx="596697" cy="31839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18" idx="3"/>
            <a:endCxn id="22" idx="1"/>
          </p:cNvCxnSpPr>
          <p:nvPr/>
        </p:nvCxnSpPr>
        <p:spPr>
          <a:xfrm flipV="1">
            <a:off x="788106" y="3499109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4088237" y="2990203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>
            <p:extLst/>
          </p:nvPr>
        </p:nvGraphicFramePr>
        <p:xfrm>
          <a:off x="3617303" y="3101630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6" name="方程式" r:id="rId6" imgW="126720" imgH="126720" progId="Equation.3">
                  <p:embed/>
                </p:oleObj>
              </mc:Choice>
              <mc:Fallback>
                <p:oleObj name="方程式" r:id="rId6" imgW="126720" imgH="12672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7303" y="3101630"/>
                        <a:ext cx="352425" cy="350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/>
          </p:nvPr>
        </p:nvGraphicFramePr>
        <p:xfrm>
          <a:off x="1241805" y="2006407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7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805" y="2006407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1282025" y="2914881"/>
          <a:ext cx="493712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8" name="方程式" r:id="rId10" imgW="177480" imgH="228600" progId="Equation.3">
                  <p:embed/>
                </p:oleObj>
              </mc:Choice>
              <mc:Fallback>
                <p:oleObj name="方程式" r:id="rId10" imgW="177480" imgH="228600" progId="Equation.3">
                  <p:embed/>
                  <p:pic>
                    <p:nvPicPr>
                      <p:cNvPr id="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025" y="2914881"/>
                        <a:ext cx="493712" cy="630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/>
          </p:nvPr>
        </p:nvGraphicFramePr>
        <p:xfrm>
          <a:off x="1241805" y="4050873"/>
          <a:ext cx="493712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9" name="方程式" r:id="rId12" imgW="177480" imgH="215640" progId="Equation.3">
                  <p:embed/>
                </p:oleObj>
              </mc:Choice>
              <mc:Fallback>
                <p:oleObj name="方程式" r:id="rId12" imgW="177480" imgH="215640" progId="Equation.3">
                  <p:embed/>
                  <p:pic>
                    <p:nvPicPr>
                      <p:cNvPr id="1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805" y="4050873"/>
                        <a:ext cx="493712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線單箭頭接點 11"/>
          <p:cNvCxnSpPr/>
          <p:nvPr/>
        </p:nvCxnSpPr>
        <p:spPr>
          <a:xfrm flipV="1">
            <a:off x="3275179" y="3468507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3"/>
            <a:endCxn id="22" idx="1"/>
          </p:cNvCxnSpPr>
          <p:nvPr/>
        </p:nvCxnSpPr>
        <p:spPr>
          <a:xfrm>
            <a:off x="795726" y="3489780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795726" y="2213577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 rot="5400000">
            <a:off x="191831" y="387824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280775" y="1855034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0" name="方程式" r:id="rId14" imgW="177480" imgH="228600" progId="Equation.3">
                  <p:embed/>
                </p:oleObj>
              </mc:Choice>
              <mc:Fallback>
                <p:oleObj name="方程式" r:id="rId14" imgW="177480" imgH="22860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775" y="1855034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280775" y="3070652"/>
          <a:ext cx="4953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1" name="方程式" r:id="rId16" imgW="177480" imgH="241200" progId="Equation.3">
                  <p:embed/>
                </p:oleObj>
              </mc:Choice>
              <mc:Fallback>
                <p:oleObj name="方程式" r:id="rId16" imgW="177480" imgH="24120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775" y="3070652"/>
                        <a:ext cx="495300" cy="6651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/>
          <p:cNvGraphicFramePr>
            <a:graphicFrameLocks noChangeAspect="1"/>
          </p:cNvGraphicFramePr>
          <p:nvPr>
            <p:extLst/>
          </p:nvPr>
        </p:nvGraphicFramePr>
        <p:xfrm>
          <a:off x="272829" y="4436609"/>
          <a:ext cx="496887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2" name="方程式" r:id="rId18" imgW="177480" imgH="228600" progId="Equation.3">
                  <p:embed/>
                </p:oleObj>
              </mc:Choice>
              <mc:Fallback>
                <p:oleObj name="方程式" r:id="rId18" imgW="177480" imgH="228600" progId="Equation.3">
                  <p:embed/>
                  <p:pic>
                    <p:nvPicPr>
                      <p:cNvPr id="1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29" y="4436609"/>
                        <a:ext cx="496887" cy="630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/>
          <p:cNvGrpSpPr/>
          <p:nvPr/>
        </p:nvGrpSpPr>
        <p:grpSpPr>
          <a:xfrm>
            <a:off x="2933665" y="3238949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63" name="方程式" r:id="rId20" imgW="139680" imgH="139680" progId="Equation.3">
                    <p:embed/>
                  </p:oleObj>
                </mc:Choice>
                <mc:Fallback>
                  <p:oleObj name="方程式" r:id="rId20" imgW="139680" imgH="139680" progId="Equation.3">
                    <p:embed/>
                    <p:pic>
                      <p:nvPicPr>
                        <p:cNvPr id="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2991361" y="4592800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4" name="方程式" r:id="rId22" imgW="126720" imgH="177480" progId="Equation.3">
                  <p:embed/>
                </p:oleObj>
              </mc:Choice>
              <mc:Fallback>
                <p:oleObj name="方程式" r:id="rId22" imgW="126720" imgH="17748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1361" y="4592800"/>
                        <a:ext cx="3540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V="1">
            <a:off x="3184872" y="3769712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>
            <p:extLst/>
          </p:nvPr>
        </p:nvGraphicFramePr>
        <p:xfrm>
          <a:off x="4155628" y="3185767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5" name="方程式" r:id="rId24" imgW="317160" imgH="215640" progId="Equation.3">
                  <p:embed/>
                </p:oleObj>
              </mc:Choice>
              <mc:Fallback>
                <p:oleObj name="方程式" r:id="rId24" imgW="31716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5628" y="3185767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文字方塊 40"/>
          <p:cNvSpPr txBox="1"/>
          <p:nvPr/>
        </p:nvSpPr>
        <p:spPr>
          <a:xfrm rot="5400000">
            <a:off x="185030" y="255334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2" name="文字方塊 41"/>
          <p:cNvSpPr txBox="1"/>
          <p:nvPr/>
        </p:nvSpPr>
        <p:spPr>
          <a:xfrm rot="5400000">
            <a:off x="1217933" y="361168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3" name="文字方塊 42"/>
          <p:cNvSpPr txBox="1"/>
          <p:nvPr/>
        </p:nvSpPr>
        <p:spPr>
          <a:xfrm rot="5400000">
            <a:off x="1210408" y="263563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5672890" y="3243605"/>
                <a:ext cx="1687129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890" y="3243605"/>
                <a:ext cx="1687129" cy="44980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1074057" y="1855034"/>
            <a:ext cx="4185716" cy="33242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0" name="群組 39"/>
          <p:cNvGrpSpPr/>
          <p:nvPr/>
        </p:nvGrpSpPr>
        <p:grpSpPr>
          <a:xfrm>
            <a:off x="3793515" y="4139854"/>
            <a:ext cx="5297714" cy="2078894"/>
            <a:chOff x="3566162" y="4678338"/>
            <a:chExt cx="5297714" cy="2078894"/>
          </a:xfrm>
        </p:grpSpPr>
        <p:sp>
          <p:nvSpPr>
            <p:cNvPr id="45" name="圓角矩形圖說文字 63"/>
            <p:cNvSpPr/>
            <p:nvPr/>
          </p:nvSpPr>
          <p:spPr>
            <a:xfrm>
              <a:off x="3566162" y="4678338"/>
              <a:ext cx="5297714" cy="2078894"/>
            </a:xfrm>
            <a:prstGeom prst="wedgeRoundRectCallout">
              <a:avLst>
                <a:gd name="adj1" fmla="val -36525"/>
                <a:gd name="adj2" fmla="val -65840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49" name="圖片 48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50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66" name="方程式" r:id="rId28" imgW="317160" imgH="215640" progId="Equation.3">
                      <p:embed/>
                    </p:oleObj>
                  </mc:Choice>
                  <mc:Fallback>
                    <p:oleObj name="方程式" r:id="rId28" imgW="317160" imgH="215640" progId="Equation.3">
                      <p:embed/>
                      <p:pic>
                        <p:nvPicPr>
                          <p:cNvPr id="5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67" name="方程式" r:id="rId30" imgW="126720" imgH="126720" progId="Equation.3">
                      <p:embed/>
                    </p:oleObj>
                  </mc:Choice>
                  <mc:Fallback>
                    <p:oleObj name="方程式" r:id="rId30" imgW="126720" imgH="126720" progId="Equation.3">
                      <p:embed/>
                      <p:pic>
                        <p:nvPicPr>
                          <p:cNvPr id="5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68" name="方程式" r:id="rId32" imgW="863280" imgH="393480" progId="Equation.3">
                    <p:embed/>
                  </p:oleObj>
                </mc:Choice>
                <mc:Fallback>
                  <p:oleObj name="方程式" r:id="rId32" imgW="863280" imgH="393480" progId="Equation.3">
                    <p:embed/>
                    <p:pic>
                      <p:nvPicPr>
                        <p:cNvPr id="4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文字方塊 47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Function</a:t>
              </a:r>
              <a:endParaRPr lang="zh-TW" altLang="en-US" sz="2400" dirty="0"/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938E7B42-EF3C-0342-9513-5289336BC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9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对数几率回归 </a:t>
            </a:r>
            <a:r>
              <a:rPr lang="en-US" altLang="zh-CN" dirty="0">
                <a:latin typeface="+mn-ea"/>
              </a:rPr>
              <a:t>- </a:t>
            </a:r>
            <a:r>
              <a:rPr lang="zh-CN" altLang="en-US" dirty="0">
                <a:latin typeface="+mn-ea"/>
              </a:rPr>
              <a:t>极大似然法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11480-F72F-A448-8A08-B1E6F0BF2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958850"/>
            <a:ext cx="90551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1100762" y="1507434"/>
            <a:ext cx="6205875" cy="1177280"/>
            <a:chOff x="1624551" y="2359551"/>
            <a:chExt cx="6205875" cy="1177280"/>
          </a:xfrm>
        </p:grpSpPr>
        <p:grpSp>
          <p:nvGrpSpPr>
            <p:cNvPr id="14" name="群組 13"/>
            <p:cNvGrpSpPr/>
            <p:nvPr/>
          </p:nvGrpSpPr>
          <p:grpSpPr>
            <a:xfrm>
              <a:off x="3753769" y="2464749"/>
              <a:ext cx="3766694" cy="925183"/>
              <a:chOff x="182433" y="3483962"/>
              <a:chExt cx="3766694" cy="9251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字方塊 4"/>
                  <p:cNvSpPr txBox="1"/>
                  <p:nvPr/>
                </p:nvSpPr>
                <p:spPr>
                  <a:xfrm>
                    <a:off x="216939" y="3525990"/>
                    <a:ext cx="38523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5" name="文字方塊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939" y="3525990"/>
                    <a:ext cx="38523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9375" r="-625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字方塊 5"/>
                  <p:cNvSpPr txBox="1"/>
                  <p:nvPr/>
                </p:nvSpPr>
                <p:spPr>
                  <a:xfrm>
                    <a:off x="1069646" y="3525990"/>
                    <a:ext cx="39183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6" name="文字方塊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9646" y="3525990"/>
                    <a:ext cx="39183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231" r="-615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字方塊 6"/>
                  <p:cNvSpPr txBox="1"/>
                  <p:nvPr/>
                </p:nvSpPr>
                <p:spPr>
                  <a:xfrm>
                    <a:off x="1906407" y="3525990"/>
                    <a:ext cx="39183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7" name="文字方塊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6407" y="3525990"/>
                    <a:ext cx="39183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0938" r="-781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/>
                  <p:cNvSpPr txBox="1"/>
                  <p:nvPr/>
                </p:nvSpPr>
                <p:spPr>
                  <a:xfrm>
                    <a:off x="3511956" y="3483962"/>
                    <a:ext cx="43717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" name="文字方塊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1956" y="3483962"/>
                    <a:ext cx="43717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722" r="-555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字方塊 8"/>
                  <p:cNvSpPr txBox="1"/>
                  <p:nvPr/>
                </p:nvSpPr>
                <p:spPr>
                  <a:xfrm>
                    <a:off x="2521332" y="3710656"/>
                    <a:ext cx="58189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" name="文字方塊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1332" y="3710656"/>
                    <a:ext cx="58189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字方塊 9"/>
                  <p:cNvSpPr txBox="1"/>
                  <p:nvPr/>
                </p:nvSpPr>
                <p:spPr>
                  <a:xfrm>
                    <a:off x="182433" y="4025745"/>
                    <a:ext cx="37074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0" name="文字方塊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433" y="4025745"/>
                    <a:ext cx="37074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033" r="-6557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字方塊 10"/>
                  <p:cNvSpPr txBox="1"/>
                  <p:nvPr/>
                </p:nvSpPr>
                <p:spPr>
                  <a:xfrm>
                    <a:off x="1032239" y="4039813"/>
                    <a:ext cx="37074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1" name="文字方塊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2239" y="4039813"/>
                    <a:ext cx="37074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8033" r="-6557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字方塊 11"/>
                  <p:cNvSpPr txBox="1"/>
                  <p:nvPr/>
                </p:nvSpPr>
                <p:spPr>
                  <a:xfrm>
                    <a:off x="1887944" y="4025745"/>
                    <a:ext cx="377859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2" name="文字方塊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7944" y="4025745"/>
                    <a:ext cx="377859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7742" r="-6452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/>
                  <p:cNvSpPr txBox="1"/>
                  <p:nvPr/>
                </p:nvSpPr>
                <p:spPr>
                  <a:xfrm>
                    <a:off x="3489712" y="4025745"/>
                    <a:ext cx="377859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3" name="文字方塊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9712" y="4025745"/>
                    <a:ext cx="377859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7742" r="-4839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文字方塊 14"/>
            <p:cNvSpPr txBox="1"/>
            <p:nvPr/>
          </p:nvSpPr>
          <p:spPr>
            <a:xfrm>
              <a:off x="1624551" y="2450572"/>
              <a:ext cx="1919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Training</a:t>
              </a:r>
            </a:p>
            <a:p>
              <a:pPr algn="ctr"/>
              <a:r>
                <a:rPr lang="en-US" altLang="zh-TW" sz="2800" dirty="0"/>
                <a:t>Data</a:t>
              </a:r>
              <a:endParaRPr lang="zh-TW" altLang="en-US" sz="28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543710" y="2359551"/>
              <a:ext cx="4286716" cy="117728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746683" y="3854324"/>
            <a:ext cx="7633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Given a set of w and b, what is its probability of generating the data?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158232" y="4653258"/>
                <a:ext cx="7256858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32" y="4653258"/>
                <a:ext cx="7256858" cy="6450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69524" y="5341330"/>
                <a:ext cx="76102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The most likely w</a:t>
                </a:r>
                <a:r>
                  <a:rPr lang="en-US" altLang="zh-TW" sz="2400" baseline="30000" dirty="0"/>
                  <a:t>*</a:t>
                </a:r>
                <a:r>
                  <a:rPr lang="en-US" altLang="zh-TW" sz="2400" dirty="0"/>
                  <a:t> and b</a:t>
                </a:r>
                <a:r>
                  <a:rPr lang="en-US" altLang="zh-TW" sz="2400" baseline="30000" dirty="0"/>
                  <a:t>*</a:t>
                </a:r>
                <a:r>
                  <a:rPr lang="en-US" altLang="zh-TW" sz="2400" dirty="0"/>
                  <a:t> is the one with the largest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TW" sz="2400" dirty="0"/>
                  <a:t>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24" y="5341330"/>
                <a:ext cx="7610259" cy="461665"/>
              </a:xfrm>
              <a:prstGeom prst="rect">
                <a:avLst/>
              </a:prstGeom>
              <a:blipFill>
                <a:blip r:embed="rId13"/>
                <a:stretch>
                  <a:fillRect l="-1201" t="-10526" r="-2242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0" y="3253297"/>
                <a:ext cx="928116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Assume the data is generated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53297"/>
                <a:ext cx="9281160" cy="477888"/>
              </a:xfrm>
              <a:prstGeom prst="rect">
                <a:avLst/>
              </a:prstGeom>
              <a:blipFill>
                <a:blip r:embed="rId14"/>
                <a:stretch>
                  <a:fillRect l="-958" t="-10256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5239946" y="5933103"/>
                <a:ext cx="3552191" cy="603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946" y="5933103"/>
                <a:ext cx="3552191" cy="6038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273B1B2-DAD5-5B48-8F64-797721E1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2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42923" y="2128091"/>
                <a:ext cx="6070060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3" y="2128091"/>
                <a:ext cx="6070060" cy="6450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56526" y="2993780"/>
                <a:ext cx="3552191" cy="603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26" y="2993780"/>
                <a:ext cx="3552191" cy="6038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523050" y="2992126"/>
                <a:ext cx="4012252" cy="601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𝑙𝑛𝐿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050" y="2992126"/>
                <a:ext cx="4012252" cy="601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75351" y="3837992"/>
                <a:ext cx="17061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𝑙𝑛𝐿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351" y="3837992"/>
                <a:ext cx="170610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075351" y="4373037"/>
                <a:ext cx="2160463" cy="484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351" y="4373037"/>
                <a:ext cx="2160463" cy="484556"/>
              </a:xfrm>
              <a:prstGeom prst="rect">
                <a:avLst/>
              </a:prstGeom>
              <a:blipFill>
                <a:blip r:embed="rId6"/>
                <a:stretch>
                  <a:fillRect b="-13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383448" y="4911987"/>
                <a:ext cx="1852366" cy="485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448" y="4911987"/>
                <a:ext cx="1852366" cy="485326"/>
              </a:xfrm>
              <a:prstGeom prst="rect">
                <a:avLst/>
              </a:prstGeom>
              <a:blipFill>
                <a:blip r:embed="rId7"/>
                <a:stretch>
                  <a:fillRect b="-15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 rot="5400000">
            <a:off x="1966731" y="6051081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44976" y="5397313"/>
                <a:ext cx="2839367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76" y="5397313"/>
                <a:ext cx="2839367" cy="6450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874770" y="1547459"/>
                <a:ext cx="48979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/>
                  <a:t>: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1</a:t>
                </a:r>
                <a:r>
                  <a:rPr lang="en-US" altLang="zh-TW" sz="2400" dirty="0"/>
                  <a:t> for class 1,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0</a:t>
                </a:r>
                <a:r>
                  <a:rPr lang="en-US" altLang="zh-TW" sz="2400" dirty="0"/>
                  <a:t> for class 2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770" y="1547459"/>
                <a:ext cx="4897921" cy="461665"/>
              </a:xfrm>
              <a:prstGeom prst="rect">
                <a:avLst/>
              </a:prstGeom>
              <a:blipFill>
                <a:blip r:embed="rId9"/>
                <a:stretch>
                  <a:fillRect l="-258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677772" y="4397762"/>
                <a:ext cx="5187254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𝑙𝑛𝑓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772" y="4397762"/>
                <a:ext cx="5187254" cy="4168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672365" y="5513431"/>
                <a:ext cx="521367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𝑙𝑛𝑓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365" y="5513431"/>
                <a:ext cx="5213670" cy="4168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456525" y="2972310"/>
            <a:ext cx="3552192" cy="62529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4579322" y="2966937"/>
            <a:ext cx="3820176" cy="62529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998599" y="3003904"/>
            <a:ext cx="64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=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392973" y="312735"/>
            <a:ext cx="3194110" cy="1177280"/>
            <a:chOff x="3543710" y="2359551"/>
            <a:chExt cx="3194110" cy="1177280"/>
          </a:xfrm>
        </p:grpSpPr>
        <p:grpSp>
          <p:nvGrpSpPr>
            <p:cNvPr id="21" name="群組 20"/>
            <p:cNvGrpSpPr/>
            <p:nvPr/>
          </p:nvGrpSpPr>
          <p:grpSpPr>
            <a:xfrm>
              <a:off x="3753769" y="2450505"/>
              <a:ext cx="2799389" cy="925359"/>
              <a:chOff x="182433" y="3469718"/>
              <a:chExt cx="2799389" cy="92535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字方塊 22"/>
                  <p:cNvSpPr txBox="1"/>
                  <p:nvPr/>
                </p:nvSpPr>
                <p:spPr>
                  <a:xfrm>
                    <a:off x="216939" y="3469718"/>
                    <a:ext cx="38523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5" name="文字方塊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939" y="3469718"/>
                    <a:ext cx="385234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1111" r="-793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字方塊 23"/>
                  <p:cNvSpPr txBox="1"/>
                  <p:nvPr/>
                </p:nvSpPr>
                <p:spPr>
                  <a:xfrm>
                    <a:off x="1083714" y="3469718"/>
                    <a:ext cx="39183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6" name="文字方塊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714" y="3469718"/>
                    <a:ext cx="39183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375" r="-781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字方塊 24"/>
                  <p:cNvSpPr txBox="1"/>
                  <p:nvPr/>
                </p:nvSpPr>
                <p:spPr>
                  <a:xfrm>
                    <a:off x="1892339" y="3469718"/>
                    <a:ext cx="39183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7" name="文字方塊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2339" y="3469718"/>
                    <a:ext cx="39183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0938" r="-781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字方塊 25"/>
                  <p:cNvSpPr txBox="1"/>
                  <p:nvPr/>
                </p:nvSpPr>
                <p:spPr>
                  <a:xfrm>
                    <a:off x="2399931" y="3679326"/>
                    <a:ext cx="58189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23" name="文字方塊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9931" y="3679326"/>
                    <a:ext cx="581891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字方塊 26"/>
                  <p:cNvSpPr txBox="1"/>
                  <p:nvPr/>
                </p:nvSpPr>
                <p:spPr>
                  <a:xfrm>
                    <a:off x="182433" y="4025745"/>
                    <a:ext cx="37074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0" name="文字方塊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433" y="4025745"/>
                    <a:ext cx="370743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8033" r="-6557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字方塊 27"/>
                  <p:cNvSpPr txBox="1"/>
                  <p:nvPr/>
                </p:nvSpPr>
                <p:spPr>
                  <a:xfrm>
                    <a:off x="1049208" y="4025745"/>
                    <a:ext cx="37074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1" name="文字方塊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208" y="4025745"/>
                    <a:ext cx="370743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8033" r="-6557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字方塊 28"/>
                  <p:cNvSpPr txBox="1"/>
                  <p:nvPr/>
                </p:nvSpPr>
                <p:spPr>
                  <a:xfrm>
                    <a:off x="1887944" y="4025745"/>
                    <a:ext cx="377859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2" name="文字方塊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7944" y="4025745"/>
                    <a:ext cx="377859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7742" r="-6452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矩形 21"/>
            <p:cNvSpPr/>
            <p:nvPr/>
          </p:nvSpPr>
          <p:spPr>
            <a:xfrm>
              <a:off x="3543710" y="2359551"/>
              <a:ext cx="3194110" cy="117728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4180841" y="312735"/>
            <a:ext cx="4682292" cy="1177280"/>
            <a:chOff x="2934982" y="2359551"/>
            <a:chExt cx="4682292" cy="1177280"/>
          </a:xfrm>
        </p:grpSpPr>
        <p:grpSp>
          <p:nvGrpSpPr>
            <p:cNvPr id="31" name="群組 30"/>
            <p:cNvGrpSpPr/>
            <p:nvPr/>
          </p:nvGrpSpPr>
          <p:grpSpPr>
            <a:xfrm>
              <a:off x="3226434" y="2518028"/>
              <a:ext cx="4235495" cy="833797"/>
              <a:chOff x="-344902" y="3537241"/>
              <a:chExt cx="4235495" cy="8337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32"/>
                  <p:cNvSpPr txBox="1"/>
                  <p:nvPr/>
                </p:nvSpPr>
                <p:spPr>
                  <a:xfrm>
                    <a:off x="-22520" y="3537241"/>
                    <a:ext cx="38523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30" name="文字方塊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2520" y="3537241"/>
                    <a:ext cx="385234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1111" t="-1667" r="-793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字方塊 33"/>
                  <p:cNvSpPr txBox="1"/>
                  <p:nvPr/>
                </p:nvSpPr>
                <p:spPr>
                  <a:xfrm>
                    <a:off x="1203950" y="3553567"/>
                    <a:ext cx="39183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31" name="文字方塊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3950" y="3553567"/>
                    <a:ext cx="39183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0938" r="-781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字方塊 34"/>
                  <p:cNvSpPr txBox="1"/>
                  <p:nvPr/>
                </p:nvSpPr>
                <p:spPr>
                  <a:xfrm>
                    <a:off x="2424066" y="3537241"/>
                    <a:ext cx="39183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32" name="文字方塊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4066" y="3537241"/>
                    <a:ext cx="39183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9375" t="-1667" r="-781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字方塊 35"/>
                  <p:cNvSpPr txBox="1"/>
                  <p:nvPr/>
                </p:nvSpPr>
                <p:spPr>
                  <a:xfrm>
                    <a:off x="3308702" y="3714376"/>
                    <a:ext cx="58189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33" name="文字方塊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702" y="3714376"/>
                    <a:ext cx="581891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字方塊 36"/>
                  <p:cNvSpPr txBox="1"/>
                  <p:nvPr/>
                </p:nvSpPr>
                <p:spPr>
                  <a:xfrm>
                    <a:off x="-344902" y="4001706"/>
                    <a:ext cx="961545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37" name="文字方塊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44902" y="4001706"/>
                    <a:ext cx="961545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7643" t="-16393" r="-7643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2" name="矩形 31"/>
            <p:cNvSpPr/>
            <p:nvPr/>
          </p:nvSpPr>
          <p:spPr>
            <a:xfrm>
              <a:off x="2934982" y="2359551"/>
              <a:ext cx="4682292" cy="117728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8" name="箭號: 向右 37"/>
          <p:cNvSpPr/>
          <p:nvPr/>
        </p:nvSpPr>
        <p:spPr>
          <a:xfrm>
            <a:off x="3616543" y="543499"/>
            <a:ext cx="534838" cy="715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5693385" y="941911"/>
                <a:ext cx="10082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385" y="941911"/>
                <a:ext cx="1008225" cy="369332"/>
              </a:xfrm>
              <a:prstGeom prst="rect">
                <a:avLst/>
              </a:prstGeom>
              <a:blipFill>
                <a:blip r:embed="rId24"/>
                <a:stretch>
                  <a:fillRect l="-3704" t="-6667" r="-370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7009496" y="928588"/>
                <a:ext cx="10082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496" y="928588"/>
                <a:ext cx="1008225" cy="369332"/>
              </a:xfrm>
              <a:prstGeom prst="rect">
                <a:avLst/>
              </a:prstGeom>
              <a:blipFill>
                <a:blip r:embed="rId25"/>
                <a:stretch>
                  <a:fillRect l="-5063" t="-6667" r="-506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3670673" y="4942764"/>
                <a:ext cx="521367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𝑙𝑛𝑓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673" y="4942764"/>
                <a:ext cx="5213670" cy="41684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號: 向右 8"/>
          <p:cNvSpPr/>
          <p:nvPr/>
        </p:nvSpPr>
        <p:spPr>
          <a:xfrm>
            <a:off x="3215129" y="4525617"/>
            <a:ext cx="434859" cy="2084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/>
          <p:cNvSpPr/>
          <p:nvPr/>
        </p:nvSpPr>
        <p:spPr>
          <a:xfrm>
            <a:off x="3213688" y="5085018"/>
            <a:ext cx="434859" cy="2084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/>
          <p:cNvSpPr/>
          <p:nvPr/>
        </p:nvSpPr>
        <p:spPr>
          <a:xfrm>
            <a:off x="3206786" y="5645188"/>
            <a:ext cx="434859" cy="2084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050211" y="4390980"/>
            <a:ext cx="31931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4050938" y="4935648"/>
            <a:ext cx="31931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5789766" y="4404753"/>
            <a:ext cx="1074301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789766" y="4956537"/>
            <a:ext cx="1074301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789766" y="5518566"/>
            <a:ext cx="1074301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4050211" y="5518565"/>
            <a:ext cx="323557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cxnSp>
        <p:nvCxnSpPr>
          <p:cNvPr id="50" name="直線接點 49"/>
          <p:cNvCxnSpPr/>
          <p:nvPr/>
        </p:nvCxnSpPr>
        <p:spPr>
          <a:xfrm>
            <a:off x="5495497" y="4636049"/>
            <a:ext cx="32739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5508712" y="5187369"/>
            <a:ext cx="32739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3994063" y="5749397"/>
            <a:ext cx="177020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4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3" grpId="0" animBg="1"/>
      <p:bldP spid="19" grpId="0" animBg="1"/>
      <p:bldP spid="7" grpId="0"/>
      <p:bldP spid="38" grpId="0" animBg="1"/>
      <p:bldP spid="39" grpId="0"/>
      <p:bldP spid="40" grpId="0"/>
      <p:bldP spid="41" grpId="0"/>
      <p:bldP spid="9" grpId="0" animBg="1"/>
      <p:bldP spid="42" grpId="0" animBg="1"/>
      <p:bldP spid="43" grpId="0" animBg="1"/>
      <p:bldP spid="10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5565756" y="4514724"/>
            <a:ext cx="3418224" cy="135656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989561" y="4550977"/>
            <a:ext cx="2703085" cy="135656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66178" y="1108344"/>
                <a:ext cx="7256858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78" y="1108344"/>
                <a:ext cx="7256858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24025" y="1855981"/>
                <a:ext cx="8143640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𝑙𝑛𝐿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25" y="1855981"/>
                <a:ext cx="8143640" cy="645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31770" y="3064665"/>
                <a:ext cx="7056291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770" y="3064665"/>
                <a:ext cx="7056291" cy="988540"/>
              </a:xfrm>
              <a:prstGeom prst="rect">
                <a:avLst/>
              </a:prstGeom>
              <a:blipFill>
                <a:blip r:embed="rId5"/>
                <a:stretch>
                  <a:fillRect l="-9695" t="-129114" b="-17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588770" y="2561312"/>
                <a:ext cx="5426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/>
                  <a:t>: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1</a:t>
                </a:r>
                <a:r>
                  <a:rPr lang="en-US" altLang="zh-TW" sz="2400" dirty="0"/>
                  <a:t> for class 1,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0</a:t>
                </a:r>
                <a:r>
                  <a:rPr lang="en-US" altLang="zh-TW" sz="2400" dirty="0"/>
                  <a:t> for class 2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770" y="2561312"/>
                <a:ext cx="5426649" cy="461665"/>
              </a:xfrm>
              <a:prstGeom prst="rect">
                <a:avLst/>
              </a:prstGeom>
              <a:blipFill>
                <a:blip r:embed="rId6"/>
                <a:stretch>
                  <a:fillRect l="-234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>
            <a:off x="2125760" y="4023976"/>
            <a:ext cx="5755497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588770" y="3985966"/>
            <a:ext cx="7395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00FF"/>
                </a:solidFill>
              </a:rPr>
              <a:t>Cross entropy between two Bernoulli distribution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grpSp>
        <p:nvGrpSpPr>
          <p:cNvPr id="41" name="群組 40"/>
          <p:cNvGrpSpPr/>
          <p:nvPr/>
        </p:nvGrpSpPr>
        <p:grpSpPr>
          <a:xfrm>
            <a:off x="992948" y="4485272"/>
            <a:ext cx="2653708" cy="1356818"/>
            <a:chOff x="953466" y="4770852"/>
            <a:chExt cx="2653708" cy="1356818"/>
          </a:xfrm>
        </p:grpSpPr>
        <p:sp>
          <p:nvSpPr>
            <p:cNvPr id="11" name="文字方塊 10"/>
            <p:cNvSpPr txBox="1"/>
            <p:nvPr/>
          </p:nvSpPr>
          <p:spPr>
            <a:xfrm>
              <a:off x="953466" y="4770852"/>
              <a:ext cx="24589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Distribution p: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1092288" y="5304058"/>
                  <a:ext cx="198798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288" y="5304058"/>
                  <a:ext cx="198798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374" t="-16393" r="-13804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1083213" y="5758338"/>
                  <a:ext cx="25239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8" name="文字方塊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213" y="5758338"/>
                  <a:ext cx="2523961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657" t="-18333" r="-11111" b="-2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群組 41"/>
          <p:cNvGrpSpPr/>
          <p:nvPr/>
        </p:nvGrpSpPr>
        <p:grpSpPr>
          <a:xfrm>
            <a:off x="5499044" y="4505346"/>
            <a:ext cx="3083053" cy="1336744"/>
            <a:chOff x="4999577" y="4592430"/>
            <a:chExt cx="3083053" cy="1336744"/>
          </a:xfrm>
        </p:grpSpPr>
        <p:sp>
          <p:nvSpPr>
            <p:cNvPr id="12" name="文字方塊 11"/>
            <p:cNvSpPr txBox="1"/>
            <p:nvPr/>
          </p:nvSpPr>
          <p:spPr>
            <a:xfrm>
              <a:off x="4999577" y="4592430"/>
              <a:ext cx="2924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Distribution q: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/>
                <p:cNvSpPr txBox="1"/>
                <p:nvPr/>
              </p:nvSpPr>
              <p:spPr>
                <a:xfrm>
                  <a:off x="5133681" y="5047795"/>
                  <a:ext cx="241296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9" name="文字方塊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3681" y="5047795"/>
                  <a:ext cx="2412968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778" b="-3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5133681" y="5559842"/>
                  <a:ext cx="29489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3681" y="5559842"/>
                  <a:ext cx="2948949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66" b="-3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2751148" y="5871293"/>
                <a:ext cx="3923446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148" y="5871293"/>
                <a:ext cx="3923446" cy="8962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箭號: 左-右雙向 45"/>
          <p:cNvSpPr/>
          <p:nvPr/>
        </p:nvSpPr>
        <p:spPr>
          <a:xfrm>
            <a:off x="3692646" y="4789715"/>
            <a:ext cx="1806398" cy="406400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3825780" y="5018478"/>
            <a:ext cx="1739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cross entropy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6A3D81-4B9D-064D-B605-49E898FD5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1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6" grpId="0"/>
      <p:bldP spid="7" grpId="0"/>
      <p:bldP spid="10" grpId="0"/>
      <p:bldP spid="43" grpId="0"/>
      <p:bldP spid="46" grpId="0" animBg="1"/>
      <p:bldP spid="4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90192" y="969270"/>
                <a:ext cx="7256858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92" y="969270"/>
                <a:ext cx="7256858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46801" y="1699207"/>
                <a:ext cx="8143640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𝑙𝑛𝐿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1" y="1699207"/>
                <a:ext cx="8143640" cy="645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90759" y="2996707"/>
                <a:ext cx="7056291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59" y="2996707"/>
                <a:ext cx="7056291" cy="988540"/>
              </a:xfrm>
              <a:prstGeom prst="rect">
                <a:avLst/>
              </a:prstGeom>
              <a:blipFill>
                <a:blip r:embed="rId5"/>
                <a:stretch>
                  <a:fillRect l="-9874" t="-129114" b="-17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507520" y="2344255"/>
                <a:ext cx="53923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/>
                  <a:t>: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1</a:t>
                </a:r>
                <a:r>
                  <a:rPr lang="en-US" altLang="zh-TW" sz="2400" dirty="0"/>
                  <a:t> for class 1,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0</a:t>
                </a:r>
                <a:r>
                  <a:rPr lang="en-US" altLang="zh-TW" sz="2400" dirty="0"/>
                  <a:t> for class 2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520" y="2344255"/>
                <a:ext cx="5392359" cy="461665"/>
              </a:xfrm>
              <a:prstGeom prst="rect">
                <a:avLst/>
              </a:prstGeom>
              <a:blipFill>
                <a:blip r:embed="rId6"/>
                <a:stretch>
                  <a:fillRect l="-235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>
            <a:off x="2125760" y="4023976"/>
            <a:ext cx="5755497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00971" y="3985966"/>
            <a:ext cx="764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00FF"/>
                </a:solidFill>
              </a:rPr>
              <a:t>Cross entropy between two Bernoulli distribution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761141" y="4935901"/>
                <a:ext cx="10307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141" y="4935901"/>
                <a:ext cx="1030795" cy="461665"/>
              </a:xfrm>
              <a:prstGeom prst="rect">
                <a:avLst/>
              </a:prstGeom>
              <a:blipFill>
                <a:blip r:embed="rId7"/>
                <a:stretch>
                  <a:fillRect l="-1183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接點 24"/>
          <p:cNvCxnSpPr/>
          <p:nvPr/>
        </p:nvCxnSpPr>
        <p:spPr>
          <a:xfrm>
            <a:off x="5695442" y="4949534"/>
            <a:ext cx="0" cy="86934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5698018" y="5059758"/>
            <a:ext cx="1065699" cy="26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5712873" y="5476776"/>
            <a:ext cx="310208" cy="254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6207782" y="5385206"/>
                <a:ext cx="15667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782" y="5385206"/>
                <a:ext cx="1566775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接點 28"/>
          <p:cNvCxnSpPr/>
          <p:nvPr/>
        </p:nvCxnSpPr>
        <p:spPr>
          <a:xfrm>
            <a:off x="1923345" y="4859444"/>
            <a:ext cx="0" cy="869349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912770" y="5015492"/>
            <a:ext cx="1260000" cy="2614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3059509" y="4918687"/>
            <a:ext cx="781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1.0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997470" y="5677727"/>
                <a:ext cx="3090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Ground Truth </a:t>
                </a:r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470" y="5677727"/>
                <a:ext cx="3090599" cy="830997"/>
              </a:xfrm>
              <a:prstGeom prst="rect">
                <a:avLst/>
              </a:prstGeom>
              <a:blipFill>
                <a:blip r:embed="rId9"/>
                <a:stretch>
                  <a:fillRect t="-5839" b="-51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箭號: 左-右雙向 32"/>
          <p:cNvSpPr/>
          <p:nvPr/>
        </p:nvSpPr>
        <p:spPr>
          <a:xfrm>
            <a:off x="4036239" y="5126229"/>
            <a:ext cx="1262531" cy="33980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3795307" y="5403384"/>
            <a:ext cx="1744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cross entropy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914835" y="4667376"/>
            <a:ext cx="1479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minimize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00971" y="5280964"/>
            <a:ext cx="781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0.0</a:t>
            </a:r>
            <a:endParaRPr lang="zh-TW" altLang="en-US" sz="240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CA05E76-6E54-3D4A-AD82-9B24CE18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9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 animBg="1"/>
      <p:bldP spid="27" grpId="0" animBg="1"/>
      <p:bldP spid="28" grpId="0"/>
      <p:bldP spid="30" grpId="0" animBg="1"/>
      <p:bldP spid="31" grpId="0"/>
      <p:bldP spid="32" grpId="0"/>
      <p:bldP spid="33" grpId="0" animBg="1"/>
      <p:bldP spid="34" grpId="0"/>
      <p:bldP spid="8" grpId="0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Find the best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01486" y="2345035"/>
                <a:ext cx="56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486" y="2345035"/>
                <a:ext cx="564706" cy="369332"/>
              </a:xfrm>
              <a:prstGeom prst="rect">
                <a:avLst/>
              </a:prstGeom>
              <a:blipFill>
                <a:blip r:embed="rId2"/>
                <a:stretch>
                  <a:fillRect l="-12903" r="-3226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/>
          <p:cNvCxnSpPr/>
          <p:nvPr/>
        </p:nvCxnSpPr>
        <p:spPr>
          <a:xfrm flipV="1">
            <a:off x="494514" y="2345035"/>
            <a:ext cx="1481705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57195" y="1894095"/>
                <a:ext cx="17061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𝑙𝑛𝐿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95" y="1894095"/>
                <a:ext cx="170610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850567" y="1690689"/>
                <a:ext cx="7056291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67" y="1690689"/>
                <a:ext cx="7056291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926328" y="2355760"/>
                <a:ext cx="56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328" y="2355760"/>
                <a:ext cx="564706" cy="369332"/>
              </a:xfrm>
              <a:prstGeom prst="rect">
                <a:avLst/>
              </a:prstGeom>
              <a:blipFill>
                <a:blip r:embed="rId5"/>
                <a:stretch>
                  <a:fillRect l="-12903" r="-3226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/>
          <p:cNvCxnSpPr/>
          <p:nvPr/>
        </p:nvCxnSpPr>
        <p:spPr>
          <a:xfrm flipV="1">
            <a:off x="3419356" y="2355760"/>
            <a:ext cx="1481705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251919" y="2355760"/>
                <a:ext cx="56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919" y="2355760"/>
                <a:ext cx="564706" cy="369332"/>
              </a:xfrm>
              <a:prstGeom prst="rect">
                <a:avLst/>
              </a:prstGeom>
              <a:blipFill>
                <a:blip r:embed="rId6"/>
                <a:stretch>
                  <a:fillRect l="-13043" r="-4348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接點 15"/>
          <p:cNvCxnSpPr/>
          <p:nvPr/>
        </p:nvCxnSpPr>
        <p:spPr>
          <a:xfrm>
            <a:off x="6354059" y="2355760"/>
            <a:ext cx="214677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484990" y="5686921"/>
                <a:ext cx="10089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990" y="5686921"/>
                <a:ext cx="1008994" cy="385555"/>
              </a:xfrm>
              <a:prstGeom prst="rect">
                <a:avLst/>
              </a:prstGeom>
              <a:blipFill>
                <a:blip r:embed="rId7"/>
                <a:stretch>
                  <a:fillRect l="-10909" b="-301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493984" y="5704301"/>
                <a:ext cx="9804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984" y="5704301"/>
                <a:ext cx="980461" cy="369332"/>
              </a:xfrm>
              <a:prstGeom prst="rect">
                <a:avLst/>
              </a:prstGeom>
              <a:blipFill>
                <a:blip r:embed="rId8"/>
                <a:stretch>
                  <a:fillRect l="-31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394396" y="6133398"/>
                <a:ext cx="2574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396" y="6133398"/>
                <a:ext cx="2574743" cy="461665"/>
              </a:xfrm>
              <a:prstGeom prst="rect">
                <a:avLst/>
              </a:prstGeom>
              <a:blipFill>
                <a:blip r:embed="rId9"/>
                <a:stretch>
                  <a:fillRect t="-125000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344848" y="5673814"/>
                <a:ext cx="3796489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848" y="5673814"/>
                <a:ext cx="3796489" cy="8962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接點 20"/>
          <p:cNvCxnSpPr/>
          <p:nvPr/>
        </p:nvCxnSpPr>
        <p:spPr>
          <a:xfrm>
            <a:off x="-366309" y="5439006"/>
            <a:ext cx="9714686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18570" y="3025046"/>
                <a:ext cx="3798091" cy="7791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70" y="3025046"/>
                <a:ext cx="3798091" cy="7791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4674192" y="2986125"/>
                <a:ext cx="1409040" cy="85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192" y="2986125"/>
                <a:ext cx="1409040" cy="8570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20382" y="4307992"/>
                <a:ext cx="1111393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82" y="4307992"/>
                <a:ext cx="1111393" cy="7167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566192" y="4310776"/>
                <a:ext cx="1800108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𝜕𝜎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192" y="4310776"/>
                <a:ext cx="1800108" cy="7689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373094" y="4341629"/>
                <a:ext cx="3037883" cy="746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094" y="4341629"/>
                <a:ext cx="3037883" cy="74610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/>
          <p:cNvCxnSpPr/>
          <p:nvPr/>
        </p:nvCxnSpPr>
        <p:spPr>
          <a:xfrm>
            <a:off x="3771081" y="4827133"/>
            <a:ext cx="552743" cy="2951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4322005" y="4639654"/>
            <a:ext cx="602861" cy="2312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111267" y="1310586"/>
                <a:ext cx="2410788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267" y="1310586"/>
                <a:ext cx="2410788" cy="5527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3499210" y="1894095"/>
            <a:ext cx="1392826" cy="820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/>
          <p:cNvCxnSpPr/>
          <p:nvPr/>
        </p:nvCxnSpPr>
        <p:spPr>
          <a:xfrm flipH="1">
            <a:off x="1394396" y="3614057"/>
            <a:ext cx="1099588" cy="69393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6361996" y="2930235"/>
            <a:ext cx="2577106" cy="2061577"/>
            <a:chOff x="6361996" y="2930235"/>
            <a:chExt cx="2577106" cy="2061577"/>
          </a:xfrm>
        </p:grpSpPr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361996" y="2930235"/>
              <a:ext cx="2577106" cy="20615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7080348" y="3244725"/>
                  <a:ext cx="83787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0348" y="3244725"/>
                  <a:ext cx="837875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7848107" y="3857291"/>
                  <a:ext cx="1021946" cy="8090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𝜕𝜎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num>
                          <m:den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8107" y="3857291"/>
                  <a:ext cx="1021946" cy="80906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1975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5" grpId="0"/>
      <p:bldP spid="22" grpId="0"/>
      <p:bldP spid="23" grpId="0"/>
      <p:bldP spid="24" grpId="0"/>
      <p:bldP spid="25" grpId="0"/>
      <p:bldP spid="26" grpId="0"/>
      <p:bldP spid="31" grpId="0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Find the best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01486" y="2345035"/>
                <a:ext cx="56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486" y="2345035"/>
                <a:ext cx="564706" cy="369332"/>
              </a:xfrm>
              <a:prstGeom prst="rect">
                <a:avLst/>
              </a:prstGeom>
              <a:blipFill>
                <a:blip r:embed="rId2"/>
                <a:stretch>
                  <a:fillRect l="-12903" r="-3226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/>
          <p:cNvCxnSpPr/>
          <p:nvPr/>
        </p:nvCxnSpPr>
        <p:spPr>
          <a:xfrm flipV="1">
            <a:off x="494514" y="2345035"/>
            <a:ext cx="1481705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57195" y="1894095"/>
                <a:ext cx="17061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𝑙𝑛𝐿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95" y="1894095"/>
                <a:ext cx="170610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850567" y="1690689"/>
                <a:ext cx="7056291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67" y="1690689"/>
                <a:ext cx="7056291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926328" y="2355760"/>
                <a:ext cx="56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328" y="2355760"/>
                <a:ext cx="564706" cy="369332"/>
              </a:xfrm>
              <a:prstGeom prst="rect">
                <a:avLst/>
              </a:prstGeom>
              <a:blipFill>
                <a:blip r:embed="rId5"/>
                <a:stretch>
                  <a:fillRect l="-12903" r="-3226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/>
          <p:cNvCxnSpPr/>
          <p:nvPr/>
        </p:nvCxnSpPr>
        <p:spPr>
          <a:xfrm flipV="1">
            <a:off x="3419356" y="2355760"/>
            <a:ext cx="1481705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251919" y="2355760"/>
                <a:ext cx="56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919" y="2355760"/>
                <a:ext cx="564706" cy="369332"/>
              </a:xfrm>
              <a:prstGeom prst="rect">
                <a:avLst/>
              </a:prstGeom>
              <a:blipFill>
                <a:blip r:embed="rId6"/>
                <a:stretch>
                  <a:fillRect l="-13043" r="-4348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接點 15"/>
          <p:cNvCxnSpPr/>
          <p:nvPr/>
        </p:nvCxnSpPr>
        <p:spPr>
          <a:xfrm>
            <a:off x="6354059" y="2355760"/>
            <a:ext cx="214677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484990" y="5755143"/>
                <a:ext cx="10089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990" y="5755143"/>
                <a:ext cx="1008994" cy="385555"/>
              </a:xfrm>
              <a:prstGeom prst="rect">
                <a:avLst/>
              </a:prstGeom>
              <a:blipFill>
                <a:blip r:embed="rId7"/>
                <a:stretch>
                  <a:fillRect l="-10909" b="-317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493984" y="5772523"/>
                <a:ext cx="9804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984" y="5772523"/>
                <a:ext cx="980461" cy="369332"/>
              </a:xfrm>
              <a:prstGeom prst="rect">
                <a:avLst/>
              </a:prstGeom>
              <a:blipFill>
                <a:blip r:embed="rId8"/>
                <a:stretch>
                  <a:fillRect l="-31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394396" y="6201620"/>
                <a:ext cx="2574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396" y="6201620"/>
                <a:ext cx="2574743" cy="461665"/>
              </a:xfrm>
              <a:prstGeom prst="rect">
                <a:avLst/>
              </a:prstGeom>
              <a:blipFill>
                <a:blip r:embed="rId9"/>
                <a:stretch>
                  <a:fillRect t="-125000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379947" y="5772523"/>
                <a:ext cx="3796489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947" y="5772523"/>
                <a:ext cx="3796489" cy="8962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接點 20"/>
          <p:cNvCxnSpPr/>
          <p:nvPr/>
        </p:nvCxnSpPr>
        <p:spPr>
          <a:xfrm>
            <a:off x="-477396" y="5639031"/>
            <a:ext cx="9714686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89286" y="3122323"/>
                <a:ext cx="5576142" cy="960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86" y="3122323"/>
                <a:ext cx="5576142" cy="96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295464" y="3264584"/>
                <a:ext cx="1409040" cy="85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464" y="3264584"/>
                <a:ext cx="1409040" cy="8570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77798" y="4377516"/>
                <a:ext cx="1929118" cy="762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98" y="4377516"/>
                <a:ext cx="1929118" cy="76206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2321386" y="4375553"/>
                <a:ext cx="2616614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𝜕𝜎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386" y="4375553"/>
                <a:ext cx="2616614" cy="7689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052470" y="4385499"/>
                <a:ext cx="3854388" cy="746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470" y="4385499"/>
                <a:ext cx="3854388" cy="74610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3499210" y="1894095"/>
            <a:ext cx="1392826" cy="820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6327942" y="1904820"/>
            <a:ext cx="2293543" cy="820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接點 33"/>
          <p:cNvCxnSpPr/>
          <p:nvPr/>
        </p:nvCxnSpPr>
        <p:spPr>
          <a:xfrm>
            <a:off x="5680971" y="4851500"/>
            <a:ext cx="1068172" cy="2801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7515194" y="4641414"/>
            <a:ext cx="1391664" cy="3131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6599217" y="1448156"/>
                <a:ext cx="1750992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217" y="1448156"/>
                <a:ext cx="1750992" cy="385555"/>
              </a:xfrm>
              <a:prstGeom prst="rect">
                <a:avLst/>
              </a:prstGeom>
              <a:blipFill>
                <a:blip r:embed="rId16"/>
                <a:stretch>
                  <a:fillRect l="-697" b="-301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/>
          <p:cNvCxnSpPr/>
          <p:nvPr/>
        </p:nvCxnSpPr>
        <p:spPr>
          <a:xfrm flipH="1">
            <a:off x="2206916" y="3786010"/>
            <a:ext cx="1520235" cy="70466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3111267" y="1310586"/>
                <a:ext cx="2410788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267" y="1310586"/>
                <a:ext cx="2410788" cy="5527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68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3" grpId="0" animBg="1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Find the best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sz="2400" dirty="0"/>
          </a:p>
          <a:p>
            <a:endParaRPr lang="zh-TW" altLang="en-US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001486" y="2345035"/>
                <a:ext cx="56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486" y="2345035"/>
                <a:ext cx="564706" cy="369332"/>
              </a:xfrm>
              <a:prstGeom prst="rect">
                <a:avLst/>
              </a:prstGeom>
              <a:blipFill>
                <a:blip r:embed="rId2"/>
                <a:stretch>
                  <a:fillRect l="-12903" r="-3226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接點 20"/>
          <p:cNvCxnSpPr/>
          <p:nvPr/>
        </p:nvCxnSpPr>
        <p:spPr>
          <a:xfrm flipV="1">
            <a:off x="494514" y="2345035"/>
            <a:ext cx="1481705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57195" y="1894095"/>
                <a:ext cx="17061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𝑙𝑛𝐿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95" y="1894095"/>
                <a:ext cx="170610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850567" y="1690689"/>
                <a:ext cx="7056291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67" y="1690689"/>
                <a:ext cx="7056291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3926328" y="2355760"/>
                <a:ext cx="56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328" y="2355760"/>
                <a:ext cx="564706" cy="369332"/>
              </a:xfrm>
              <a:prstGeom prst="rect">
                <a:avLst/>
              </a:prstGeom>
              <a:blipFill>
                <a:blip r:embed="rId5"/>
                <a:stretch>
                  <a:fillRect l="-12903" r="-3226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接點 24"/>
          <p:cNvCxnSpPr/>
          <p:nvPr/>
        </p:nvCxnSpPr>
        <p:spPr>
          <a:xfrm flipV="1">
            <a:off x="3419356" y="2355760"/>
            <a:ext cx="1481705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7251919" y="2355760"/>
                <a:ext cx="56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919" y="2355760"/>
                <a:ext cx="564706" cy="369332"/>
              </a:xfrm>
              <a:prstGeom prst="rect">
                <a:avLst/>
              </a:prstGeom>
              <a:blipFill>
                <a:blip r:embed="rId6"/>
                <a:stretch>
                  <a:fillRect l="-13043" r="-4348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接點 26"/>
          <p:cNvCxnSpPr/>
          <p:nvPr/>
        </p:nvCxnSpPr>
        <p:spPr>
          <a:xfrm>
            <a:off x="6354059" y="2355760"/>
            <a:ext cx="214677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3499210" y="1894095"/>
            <a:ext cx="1392826" cy="820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6327942" y="1904820"/>
            <a:ext cx="2293543" cy="820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420648" y="2814165"/>
                <a:ext cx="7234416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sSubSup>
                                <m:sSub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48" y="2814165"/>
                <a:ext cx="7234416" cy="988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415244" y="3828843"/>
                <a:ext cx="7345409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44" y="3828843"/>
                <a:ext cx="7345409" cy="988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接點 36"/>
          <p:cNvCxnSpPr/>
          <p:nvPr/>
        </p:nvCxnSpPr>
        <p:spPr>
          <a:xfrm>
            <a:off x="2140080" y="4152312"/>
            <a:ext cx="1625377" cy="3164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4079775" y="3633815"/>
            <a:ext cx="329061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7073225" y="3622457"/>
            <a:ext cx="329061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415244" y="4755380"/>
                <a:ext cx="3829062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44" y="4755380"/>
                <a:ext cx="3829062" cy="9885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接點 42"/>
          <p:cNvCxnSpPr/>
          <p:nvPr/>
        </p:nvCxnSpPr>
        <p:spPr>
          <a:xfrm>
            <a:off x="2200626" y="3494271"/>
            <a:ext cx="216573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5882512" y="3494271"/>
            <a:ext cx="1519774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3926328" y="5503121"/>
                <a:ext cx="5164555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328" y="5503121"/>
                <a:ext cx="5164555" cy="9885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接點 48"/>
          <p:cNvCxnSpPr/>
          <p:nvPr/>
        </p:nvCxnSpPr>
        <p:spPr>
          <a:xfrm>
            <a:off x="6530038" y="6184756"/>
            <a:ext cx="1797504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4203700" y="5179653"/>
            <a:ext cx="4746165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Larger difference, larger update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6713831" y="1423141"/>
                <a:ext cx="1750992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831" y="1423141"/>
                <a:ext cx="1750992" cy="385555"/>
              </a:xfrm>
              <a:prstGeom prst="rect">
                <a:avLst/>
              </a:prstGeom>
              <a:blipFill>
                <a:blip r:embed="rId11"/>
                <a:stretch>
                  <a:fillRect l="-347" b="-29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111267" y="1310586"/>
                <a:ext cx="2410788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267" y="1310586"/>
                <a:ext cx="2410788" cy="5527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接點 55"/>
          <p:cNvCxnSpPr/>
          <p:nvPr/>
        </p:nvCxnSpPr>
        <p:spPr>
          <a:xfrm>
            <a:off x="7254654" y="4506531"/>
            <a:ext cx="329061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5447848" y="4102907"/>
            <a:ext cx="1625377" cy="3164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69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42" grpId="0"/>
      <p:bldP spid="48" grpId="0"/>
      <p:bldP spid="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线性模型优点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形式简单、易于建模</a:t>
            </a:r>
            <a:endParaRPr lang="en-US" altLang="zh-CN" dirty="0"/>
          </a:p>
          <a:p>
            <a:r>
              <a:rPr lang="zh-CN" altLang="en-US" dirty="0"/>
              <a:t>可解释性</a:t>
            </a:r>
            <a:endParaRPr lang="en-US" altLang="zh-CN" dirty="0"/>
          </a:p>
          <a:p>
            <a:r>
              <a:rPr lang="zh-CN" altLang="en-US" dirty="0"/>
              <a:t>非线性模型的基础</a:t>
            </a:r>
            <a:endParaRPr lang="en-US" altLang="zh-CN" dirty="0"/>
          </a:p>
          <a:p>
            <a:pPr lvl="1">
              <a:buClr>
                <a:schemeClr val="tx2"/>
              </a:buClr>
            </a:pPr>
            <a:r>
              <a:rPr lang="zh-CN" altLang="en-US" dirty="0"/>
              <a:t>引入层级结构或高维映射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一个例子</a:t>
            </a:r>
            <a:endParaRPr lang="en-US" altLang="zh-CN" dirty="0"/>
          </a:p>
          <a:p>
            <a:pPr lvl="1"/>
            <a:r>
              <a:rPr lang="zh-CN" altLang="en-US" dirty="0"/>
              <a:t>综合考虑色泽、根蒂和敲声来判断西瓜好不好</a:t>
            </a:r>
            <a:endParaRPr lang="en-US" altLang="zh-CN" dirty="0"/>
          </a:p>
          <a:p>
            <a:pPr lvl="1"/>
            <a:r>
              <a:rPr lang="zh-CN" altLang="en-US" dirty="0"/>
              <a:t>其中根蒂的系数最大，表明根蒂最要紧；而敲声的系数比色泽大，说明敲声比色泽更重要</a:t>
            </a:r>
            <a:endParaRPr lang="en-US" altLang="zh-CN" dirty="0"/>
          </a:p>
        </p:txBody>
      </p:sp>
      <p:sp>
        <p:nvSpPr>
          <p:cNvPr id="8" name="内容占位符 3"/>
          <p:cNvSpPr txBox="1">
            <a:spLocks/>
          </p:cNvSpPr>
          <p:nvPr/>
        </p:nvSpPr>
        <p:spPr>
          <a:xfrm>
            <a:off x="244612" y="3852889"/>
            <a:ext cx="8616950" cy="210969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363047"/>
              </p:ext>
            </p:extLst>
          </p:nvPr>
        </p:nvGraphicFramePr>
        <p:xfrm>
          <a:off x="1212224" y="4907735"/>
          <a:ext cx="6164262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5" name="Formula" r:id="rId3" imgW="3117960" imgH="177840" progId="">
                  <p:embed/>
                </p:oleObj>
              </mc:Choice>
              <mc:Fallback>
                <p:oleObj name="Formula" r:id="rId3" imgW="3117960" imgH="177840" progId="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224" y="4907735"/>
                        <a:ext cx="6164262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0865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0021" y="195911"/>
            <a:ext cx="797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Logistic Regression + Square Error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60507" y="936644"/>
                <a:ext cx="3597331" cy="98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507" y="936644"/>
                <a:ext cx="3597331" cy="9819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927542" y="2043661"/>
                <a:ext cx="68912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Training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/>
                  <a:t>: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1</a:t>
                </a:r>
                <a:r>
                  <a:rPr lang="en-US" altLang="zh-TW" sz="2400" dirty="0"/>
                  <a:t> for class 1,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0</a:t>
                </a:r>
                <a:r>
                  <a:rPr lang="en-US" altLang="zh-TW" sz="2400" dirty="0"/>
                  <a:t> for class 2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542" y="2043661"/>
                <a:ext cx="6891230" cy="461665"/>
              </a:xfrm>
              <a:prstGeom prst="rect">
                <a:avLst/>
              </a:prstGeom>
              <a:blipFill>
                <a:blip r:embed="rId3"/>
                <a:stretch>
                  <a:fillRect l="-132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399796" y="2573455"/>
                <a:ext cx="3946721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796" y="2573455"/>
                <a:ext cx="3946721" cy="896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441642" y="1166002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1:</a:t>
            </a:r>
            <a:endParaRPr lang="zh-TW" altLang="en-US" sz="28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41642" y="2012884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2: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661922" y="3731093"/>
                <a:ext cx="231294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922" y="3731093"/>
                <a:ext cx="2312941" cy="416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041259" y="3588340"/>
                <a:ext cx="1188339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259" y="3588340"/>
                <a:ext cx="1188339" cy="716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441642" y="3489200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3: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2632694" y="4396931"/>
                <a:ext cx="5392887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694" y="4396931"/>
                <a:ext cx="5392887" cy="5527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527832" y="5135410"/>
                <a:ext cx="14073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32" y="5135410"/>
                <a:ext cx="1407364" cy="461665"/>
              </a:xfrm>
              <a:prstGeom prst="rect">
                <a:avLst/>
              </a:prstGeom>
              <a:blipFill>
                <a:blip r:embed="rId8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2060094" y="5178708"/>
                <a:ext cx="2258042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094" y="5178708"/>
                <a:ext cx="2258042" cy="477888"/>
              </a:xfrm>
              <a:prstGeom prst="rect">
                <a:avLst/>
              </a:prstGeom>
              <a:blipFill>
                <a:blip r:embed="rId9"/>
                <a:stretch>
                  <a:fillRect l="-4324" t="-8974" b="-269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890883" y="5248118"/>
                <a:ext cx="1646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883" y="5248118"/>
                <a:ext cx="1646540" cy="369332"/>
              </a:xfrm>
              <a:prstGeom prst="rect">
                <a:avLst/>
              </a:prstGeom>
              <a:blipFill>
                <a:blip r:embed="rId10"/>
                <a:stretch>
                  <a:fillRect l="-10370" t="-171667" r="-4444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060507" y="5927735"/>
                <a:ext cx="2258042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507" y="5927735"/>
                <a:ext cx="2258042" cy="477888"/>
              </a:xfrm>
              <a:prstGeom prst="rect">
                <a:avLst/>
              </a:prstGeom>
              <a:blipFill>
                <a:blip r:embed="rId11"/>
                <a:stretch>
                  <a:fillRect l="-4054" t="-8861" b="-25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6891296" y="6011554"/>
                <a:ext cx="1646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296" y="6011554"/>
                <a:ext cx="1646540" cy="369332"/>
              </a:xfrm>
              <a:prstGeom prst="rect">
                <a:avLst/>
              </a:prstGeom>
              <a:blipFill>
                <a:blip r:embed="rId12"/>
                <a:stretch>
                  <a:fillRect l="-10332" t="-167213" r="-4059" b="-2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4122055" y="5943958"/>
            <a:ext cx="2218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(far from target)</a:t>
            </a:r>
            <a:endParaRPr lang="zh-TW" altLang="en-US" sz="20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4121641" y="5187655"/>
            <a:ext cx="2218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(close to target)</a:t>
            </a:r>
            <a:endParaRPr lang="zh-TW" altLang="en-US" sz="2000" dirty="0"/>
          </a:p>
        </p:txBody>
      </p:sp>
      <p:sp>
        <p:nvSpPr>
          <p:cNvPr id="6" name="箭號: 向右 5"/>
          <p:cNvSpPr/>
          <p:nvPr/>
        </p:nvSpPr>
        <p:spPr>
          <a:xfrm>
            <a:off x="6281874" y="5248118"/>
            <a:ext cx="550951" cy="408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/>
          <p:cNvSpPr/>
          <p:nvPr/>
        </p:nvSpPr>
        <p:spPr>
          <a:xfrm>
            <a:off x="6282287" y="6013368"/>
            <a:ext cx="550951" cy="408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441642" y="4003691"/>
                <a:ext cx="2119811" cy="80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m:rPr>
                                  <m:nor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42" y="4003691"/>
                <a:ext cx="2119811" cy="80355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6399580" y="3592767"/>
                <a:ext cx="564706" cy="764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580" y="3592767"/>
                <a:ext cx="564706" cy="7646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80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  <p:bldP spid="20" grpId="0"/>
      <p:bldP spid="2" grpId="0"/>
      <p:bldP spid="21" grpId="0"/>
      <p:bldP spid="22" grpId="0"/>
      <p:bldP spid="23" grpId="0"/>
      <p:bldP spid="25" grpId="0"/>
      <p:bldP spid="3" grpId="0"/>
      <p:bldP spid="26" grpId="0"/>
      <p:bldP spid="6" grpId="0" animBg="1"/>
      <p:bldP spid="27" grpId="0" animBg="1"/>
      <p:bldP spid="28" grpId="0"/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014207" y="195911"/>
            <a:ext cx="7116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Logistic Regression + Square Error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527832" y="5135410"/>
                <a:ext cx="14073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32" y="5135410"/>
                <a:ext cx="1407364" cy="461665"/>
              </a:xfrm>
              <a:prstGeom prst="rect">
                <a:avLst/>
              </a:prstGeom>
              <a:blipFill>
                <a:blip r:embed="rId2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2060094" y="5178708"/>
                <a:ext cx="2258042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094" y="5178708"/>
                <a:ext cx="2258042" cy="477888"/>
              </a:xfrm>
              <a:prstGeom prst="rect">
                <a:avLst/>
              </a:prstGeom>
              <a:blipFill>
                <a:blip r:embed="rId3"/>
                <a:stretch>
                  <a:fillRect l="-4324" t="-8974" b="-269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890883" y="5248118"/>
                <a:ext cx="1646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883" y="5248118"/>
                <a:ext cx="1646540" cy="369332"/>
              </a:xfrm>
              <a:prstGeom prst="rect">
                <a:avLst/>
              </a:prstGeom>
              <a:blipFill>
                <a:blip r:embed="rId4"/>
                <a:stretch>
                  <a:fillRect l="-10370" t="-171667" r="-4444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060507" y="5927735"/>
                <a:ext cx="2258042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507" y="5927735"/>
                <a:ext cx="2258042" cy="477888"/>
              </a:xfrm>
              <a:prstGeom prst="rect">
                <a:avLst/>
              </a:prstGeom>
              <a:blipFill>
                <a:blip r:embed="rId5"/>
                <a:stretch>
                  <a:fillRect l="-4054" t="-8861" b="-25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6891296" y="6011554"/>
                <a:ext cx="1646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296" y="6011554"/>
                <a:ext cx="1646540" cy="369332"/>
              </a:xfrm>
              <a:prstGeom prst="rect">
                <a:avLst/>
              </a:prstGeom>
              <a:blipFill>
                <a:blip r:embed="rId6"/>
                <a:stretch>
                  <a:fillRect l="-10332" t="-167213" r="-4059" b="-2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4122055" y="5943958"/>
            <a:ext cx="2218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(close to target)</a:t>
            </a:r>
            <a:endParaRPr lang="zh-TW" altLang="en-US" sz="20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4121641" y="5187655"/>
            <a:ext cx="2218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(far from target)</a:t>
            </a:r>
            <a:endParaRPr lang="zh-TW" altLang="en-US" sz="2000" dirty="0"/>
          </a:p>
        </p:txBody>
      </p:sp>
      <p:sp>
        <p:nvSpPr>
          <p:cNvPr id="6" name="箭號: 向右 5"/>
          <p:cNvSpPr/>
          <p:nvPr/>
        </p:nvSpPr>
        <p:spPr>
          <a:xfrm>
            <a:off x="6281874" y="5248118"/>
            <a:ext cx="550951" cy="408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/>
          <p:cNvSpPr/>
          <p:nvPr/>
        </p:nvSpPr>
        <p:spPr>
          <a:xfrm>
            <a:off x="6282287" y="6013368"/>
            <a:ext cx="550951" cy="408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060507" y="936644"/>
                <a:ext cx="3597331" cy="98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507" y="936644"/>
                <a:ext cx="3597331" cy="9819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927542" y="2043661"/>
                <a:ext cx="68912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Training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/>
                  <a:t>: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1</a:t>
                </a:r>
                <a:r>
                  <a:rPr lang="en-US" altLang="zh-TW" sz="2400" dirty="0"/>
                  <a:t> for class 1,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0</a:t>
                </a:r>
                <a:r>
                  <a:rPr lang="en-US" altLang="zh-TW" sz="2400" dirty="0"/>
                  <a:t> for class 2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542" y="2043661"/>
                <a:ext cx="6891230" cy="461665"/>
              </a:xfrm>
              <a:prstGeom prst="rect">
                <a:avLst/>
              </a:prstGeom>
              <a:blipFill>
                <a:blip r:embed="rId8"/>
                <a:stretch>
                  <a:fillRect l="-132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399796" y="2573455"/>
                <a:ext cx="3946721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796" y="2573455"/>
                <a:ext cx="3946721" cy="8962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/>
          <p:cNvSpPr txBox="1"/>
          <p:nvPr/>
        </p:nvSpPr>
        <p:spPr>
          <a:xfrm>
            <a:off x="441642" y="1166002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1:</a:t>
            </a:r>
            <a:endParaRPr lang="zh-TW" altLang="en-US" sz="28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41642" y="2012884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2: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41642" y="3489200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3: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2661922" y="3731093"/>
                <a:ext cx="231294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922" y="3731093"/>
                <a:ext cx="2312941" cy="4168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5041259" y="3588340"/>
                <a:ext cx="1188339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259" y="3588340"/>
                <a:ext cx="1188339" cy="7167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632694" y="4396931"/>
                <a:ext cx="5392887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694" y="4396931"/>
                <a:ext cx="5392887" cy="5527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441642" y="4003691"/>
                <a:ext cx="2119811" cy="80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m:rPr>
                                  <m:nor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42" y="4003691"/>
                <a:ext cx="2119811" cy="80355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6399580" y="3592767"/>
                <a:ext cx="564706" cy="764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580" y="3592767"/>
                <a:ext cx="564706" cy="7646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4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22" grpId="0"/>
      <p:bldP spid="23" grpId="0"/>
      <p:bldP spid="25" grpId="0"/>
      <p:bldP spid="3" grpId="0"/>
      <p:bldP spid="26" grpId="0"/>
      <p:bldP spid="6" grpId="0" animBg="1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Cross Entropy </a:t>
            </a:r>
            <a:r>
              <a:rPr lang="en-US" altLang="zh-TW" dirty="0" err="1"/>
              <a:t>v.s</a:t>
            </a:r>
            <a:r>
              <a:rPr lang="en-US" altLang="zh-TW" dirty="0"/>
              <a:t>. Square Error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33" y="1589091"/>
            <a:ext cx="5881177" cy="435133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454312" y="3333804"/>
            <a:ext cx="1002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Total 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551762" y="5578549"/>
            <a:ext cx="10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795705" y="5478764"/>
            <a:ext cx="10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143553" y="2218250"/>
            <a:ext cx="1248228" cy="70788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Cross Entropy</a:t>
            </a:r>
            <a:endParaRPr lang="zh-TW" altLang="en-US" sz="2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303809" y="4214462"/>
            <a:ext cx="1211541" cy="70788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Square</a:t>
            </a:r>
          </a:p>
          <a:p>
            <a:pPr algn="ctr"/>
            <a:r>
              <a:rPr lang="en-US" altLang="zh-TW" sz="2000" dirty="0"/>
              <a:t>Error</a:t>
            </a:r>
            <a:endParaRPr lang="zh-TW" altLang="en-US" sz="2000" dirty="0"/>
          </a:p>
        </p:txBody>
      </p:sp>
      <p:sp>
        <p:nvSpPr>
          <p:cNvPr id="10" name="橢圓 9"/>
          <p:cNvSpPr/>
          <p:nvPr/>
        </p:nvSpPr>
        <p:spPr>
          <a:xfrm>
            <a:off x="3002132" y="3064080"/>
            <a:ext cx="203200" cy="203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007942" y="4792598"/>
            <a:ext cx="203200" cy="203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3169315" y="3218789"/>
            <a:ext cx="514481" cy="58335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3212418" y="4821393"/>
            <a:ext cx="172928" cy="5829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243467"/>
            <a:ext cx="68757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/>
              <a:t>http://jmlr.org/proceedings/papers/v9/glorot10a/glorot10a.pdf</a:t>
            </a:r>
          </a:p>
        </p:txBody>
      </p:sp>
    </p:spTree>
    <p:extLst>
      <p:ext uri="{BB962C8B-B14F-4D97-AF65-F5344CB8AC3E}">
        <p14:creationId xmlns:p14="http://schemas.microsoft.com/office/powerpoint/2010/main" val="313814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050EE-0B89-3647-AFF2-351D98F6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7DCEEF-0BDD-AD44-8D20-B46575355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8" y="262891"/>
            <a:ext cx="8592522" cy="6471412"/>
          </a:xfrm>
        </p:spPr>
      </p:pic>
    </p:spTree>
    <p:extLst>
      <p:ext uri="{BB962C8B-B14F-4D97-AF65-F5344CB8AC3E}">
        <p14:creationId xmlns:p14="http://schemas.microsoft.com/office/powerpoint/2010/main" val="2761322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818D7-78A2-E94D-93A7-547D2D2CC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E854B6-8801-D44E-B25B-795B4CC24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78"/>
            <a:ext cx="8641080" cy="6497767"/>
          </a:xfrm>
        </p:spPr>
      </p:pic>
    </p:spTree>
    <p:extLst>
      <p:ext uri="{BB962C8B-B14F-4D97-AF65-F5344CB8AC3E}">
        <p14:creationId xmlns:p14="http://schemas.microsoft.com/office/powerpoint/2010/main" val="1054275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4EF4F-BF27-3E46-BACF-23A5AEB6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7B783-71A8-2244-BD8D-B01938569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" y="262891"/>
            <a:ext cx="8632080" cy="6460488"/>
          </a:xfrm>
        </p:spPr>
      </p:pic>
    </p:spTree>
    <p:extLst>
      <p:ext uri="{BB962C8B-B14F-4D97-AF65-F5344CB8AC3E}">
        <p14:creationId xmlns:p14="http://schemas.microsoft.com/office/powerpoint/2010/main" val="876033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5A72-5002-934F-A3C0-D305E9AB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B1B7C4-1E61-E749-8F5D-911FEF232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15"/>
            <a:ext cx="9144000" cy="6757989"/>
          </a:xfrm>
        </p:spPr>
      </p:pic>
    </p:spTree>
    <p:extLst>
      <p:ext uri="{BB962C8B-B14F-4D97-AF65-F5344CB8AC3E}">
        <p14:creationId xmlns:p14="http://schemas.microsoft.com/office/powerpoint/2010/main" val="880168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3AC73-6841-004A-985E-B4EF828A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23E4F-2D5C-FE48-A2F7-C2118A15B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" y="201479"/>
            <a:ext cx="8797924" cy="6598444"/>
          </a:xfrm>
        </p:spPr>
      </p:pic>
    </p:spTree>
    <p:extLst>
      <p:ext uri="{BB962C8B-B14F-4D97-AF65-F5344CB8AC3E}">
        <p14:creationId xmlns:p14="http://schemas.microsoft.com/office/powerpoint/2010/main" val="2894332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类别不平衡问题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972561"/>
          </a:xfrm>
        </p:spPr>
        <p:txBody>
          <a:bodyPr>
            <a:normAutofit/>
          </a:bodyPr>
          <a:lstStyle/>
          <a:p>
            <a:r>
              <a:rPr lang="zh-CN" altLang="en-US" dirty="0"/>
              <a:t>类别不平衡（</a:t>
            </a:r>
            <a:r>
              <a:rPr lang="en-US" altLang="zh-CN" dirty="0"/>
              <a:t>class imbalance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不同类别训练样例数相差很大情况（正类为小类）</a:t>
            </a:r>
            <a:endParaRPr lang="en-US" altLang="zh-CN" dirty="0"/>
          </a:p>
          <a:p>
            <a:pPr marL="342900" indent="-342900"/>
            <a:endParaRPr lang="en-US" altLang="zh-CN" dirty="0"/>
          </a:p>
          <a:p>
            <a:pPr marL="342900" indent="-342900"/>
            <a:endParaRPr lang="en-US" altLang="zh-CN" dirty="0"/>
          </a:p>
          <a:p>
            <a:pPr marL="342900" indent="-342900"/>
            <a:endParaRPr lang="en-US" altLang="zh-CN" dirty="0"/>
          </a:p>
          <a:p>
            <a:pPr marL="342900" indent="-342900"/>
            <a:endParaRPr lang="en-US" altLang="zh-CN" dirty="0"/>
          </a:p>
          <a:p>
            <a:pPr marL="342900" indent="-342900"/>
            <a:r>
              <a:rPr lang="zh-CN" altLang="en-US" dirty="0"/>
              <a:t>再缩放</a:t>
            </a:r>
            <a:endParaRPr lang="en-US" altLang="zh-CN" dirty="0"/>
          </a:p>
          <a:p>
            <a:pPr marL="800100" lvl="1" indent="-342900"/>
            <a:r>
              <a:rPr lang="zh-CN" altLang="en-US" dirty="0"/>
              <a:t>欠采样（</a:t>
            </a:r>
            <a:r>
              <a:rPr lang="en-US" altLang="zh-CN" dirty="0" err="1"/>
              <a:t>undersampling</a:t>
            </a:r>
            <a:r>
              <a:rPr lang="zh-CN" altLang="en-US" dirty="0"/>
              <a:t>）</a:t>
            </a:r>
            <a:endParaRPr lang="en-US" altLang="zh-CN" dirty="0"/>
          </a:p>
          <a:p>
            <a:pPr marL="1257300" lvl="2" indent="-342900"/>
            <a:r>
              <a:rPr lang="zh-CN" altLang="en-US" dirty="0"/>
              <a:t>去除一些反例使正反例数目接近（</a:t>
            </a:r>
            <a:r>
              <a:rPr lang="en-US" altLang="zh-CN" dirty="0" err="1"/>
              <a:t>EasyEnsemble</a:t>
            </a:r>
            <a:r>
              <a:rPr lang="en-US" altLang="zh-CN" dirty="0"/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[Liu et al.,2009]</a:t>
            </a:r>
            <a:r>
              <a:rPr lang="zh-CN" altLang="en-US" dirty="0"/>
              <a:t>）</a:t>
            </a:r>
            <a:endParaRPr lang="en-US" altLang="zh-CN" dirty="0"/>
          </a:p>
          <a:p>
            <a:pPr marL="800100" lvl="1" indent="-342900"/>
            <a:r>
              <a:rPr lang="zh-CN" altLang="en-US" dirty="0"/>
              <a:t>过采样（</a:t>
            </a:r>
            <a:r>
              <a:rPr lang="en-US" altLang="zh-CN" dirty="0"/>
              <a:t>oversampling</a:t>
            </a:r>
            <a:r>
              <a:rPr lang="zh-CN" altLang="en-US" dirty="0"/>
              <a:t>）</a:t>
            </a:r>
            <a:endParaRPr lang="en-US" altLang="zh-CN" dirty="0"/>
          </a:p>
          <a:p>
            <a:pPr marL="1257300" lvl="2" indent="-342900"/>
            <a:r>
              <a:rPr lang="zh-CN" altLang="en-US" dirty="0"/>
              <a:t>增加一些正例使正反例数目接近（</a:t>
            </a:r>
            <a:r>
              <a:rPr lang="en-US" altLang="zh-CN" dirty="0"/>
              <a:t>SMOTE </a:t>
            </a:r>
            <a:r>
              <a:rPr lang="en-US" altLang="zh-CN" sz="1600" dirty="0">
                <a:solidFill>
                  <a:srgbClr val="FF0000"/>
                </a:solidFill>
              </a:rPr>
              <a:t>[Chawla et al.2002]</a:t>
            </a:r>
            <a:r>
              <a:rPr lang="zh-CN" altLang="en-US" dirty="0"/>
              <a:t>）</a:t>
            </a:r>
            <a:endParaRPr lang="en-US" altLang="zh-CN" dirty="0"/>
          </a:p>
          <a:p>
            <a:pPr marL="800100" lvl="1" indent="-342900"/>
            <a:r>
              <a:rPr lang="zh-CN" altLang="en-US" dirty="0"/>
              <a:t>阈值移动（</a:t>
            </a:r>
            <a:r>
              <a:rPr lang="en-US" altLang="zh-CN" dirty="0"/>
              <a:t>threshold-moving</a:t>
            </a:r>
            <a:r>
              <a:rPr lang="zh-CN" altLang="en-US" dirty="0"/>
              <a:t>）</a:t>
            </a:r>
            <a:endParaRPr lang="en-US" altLang="zh-CN" dirty="0">
              <a:solidFill>
                <a:srgbClr val="00B0F0"/>
              </a:solidFill>
            </a:endParaRPr>
          </a:p>
          <a:p>
            <a:pPr marL="800100" lvl="1" indent="-342900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692667" y="2420150"/>
            <a:ext cx="226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类别平衡正例预测</a:t>
            </a:r>
          </a:p>
        </p:txBody>
      </p:sp>
      <p:sp>
        <p:nvSpPr>
          <p:cNvPr id="5" name="右箭头 4"/>
          <p:cNvSpPr/>
          <p:nvPr/>
        </p:nvSpPr>
        <p:spPr>
          <a:xfrm>
            <a:off x="4130434" y="2425677"/>
            <a:ext cx="723332" cy="45728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276843" y="3579421"/>
            <a:ext cx="8616950" cy="1278329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26894" y="2420150"/>
            <a:ext cx="177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正负类比例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796957"/>
              </p:ext>
            </p:extLst>
          </p:nvPr>
        </p:nvGraphicFramePr>
        <p:xfrm>
          <a:off x="2845718" y="2429662"/>
          <a:ext cx="9683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2" name="Formula" r:id="rId3" imgW="484200" imgH="214920" progId="">
                  <p:embed/>
                </p:oleObj>
              </mc:Choice>
              <mc:Fallback>
                <p:oleObj name="Formula" r:id="rId3" imgW="484200" imgH="214920" progId="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5718" y="2429662"/>
                        <a:ext cx="968375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370035"/>
              </p:ext>
            </p:extLst>
          </p:nvPr>
        </p:nvGraphicFramePr>
        <p:xfrm>
          <a:off x="5290453" y="2402248"/>
          <a:ext cx="1225550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3" name="Formula" r:id="rId5" imgW="612360" imgH="247680" progId="">
                  <p:embed/>
                </p:oleObj>
              </mc:Choice>
              <mc:Fallback>
                <p:oleObj name="Formula" r:id="rId5" imgW="612360" imgH="247680" progId="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0453" y="2402248"/>
                        <a:ext cx="1225550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62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对数几率回归 </a:t>
            </a:r>
            <a:r>
              <a:rPr lang="en-US" altLang="zh-CN" dirty="0">
                <a:latin typeface="+mn-ea"/>
              </a:rPr>
              <a:t>- </a:t>
            </a:r>
            <a:r>
              <a:rPr lang="zh-CN" altLang="en-US" dirty="0">
                <a:latin typeface="+mn-ea"/>
              </a:rPr>
              <a:t>极大似然法</a:t>
            </a:r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FD76A5-B701-5C4E-B47A-9F767F82E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949351"/>
            <a:ext cx="8883650" cy="56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5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873917"/>
          </a:xfrm>
        </p:spPr>
        <p:txBody>
          <a:bodyPr>
            <a:normAutofit/>
          </a:bodyPr>
          <a:lstStyle/>
          <a:p>
            <a:r>
              <a:rPr lang="zh-CN" altLang="en-US" dirty="0"/>
              <a:t>给定数据集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其中                                ，</a:t>
            </a:r>
            <a:endParaRPr lang="en-US" altLang="zh-CN" sz="2000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线性回归（</a:t>
            </a:r>
            <a:r>
              <a:rPr lang="en-US" altLang="zh-CN" dirty="0"/>
              <a:t>linear regression</a:t>
            </a:r>
            <a:r>
              <a:rPr lang="zh-CN" altLang="en-US" dirty="0"/>
              <a:t>）目的</a:t>
            </a:r>
            <a:endParaRPr lang="en-US" altLang="zh-CN" dirty="0"/>
          </a:p>
          <a:p>
            <a:pPr lvl="1"/>
            <a:r>
              <a:rPr lang="zh-CN" altLang="en-US" dirty="0"/>
              <a:t>学得一个线性模型以尽可能准确地预测实值输出标记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890667"/>
              </p:ext>
            </p:extLst>
          </p:nvPr>
        </p:nvGraphicFramePr>
        <p:xfrm>
          <a:off x="2173914" y="1299960"/>
          <a:ext cx="491490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" name="Formula" r:id="rId3" imgW="2457450" imgH="177800" progId="">
                  <p:embed/>
                </p:oleObj>
              </mc:Choice>
              <mc:Fallback>
                <p:oleObj name="Formula" r:id="rId3" imgW="2457450" imgH="177800" progId="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914" y="1299960"/>
                        <a:ext cx="4914900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460613"/>
              </p:ext>
            </p:extLst>
          </p:nvPr>
        </p:nvGraphicFramePr>
        <p:xfrm>
          <a:off x="978789" y="1700810"/>
          <a:ext cx="277177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" name="Formula" r:id="rId5" imgW="1397000" imgH="176530" progId="">
                  <p:embed/>
                </p:oleObj>
              </mc:Choice>
              <mc:Fallback>
                <p:oleObj name="Formula" r:id="rId5" imgW="1397000" imgH="176530" progId="">
                  <p:embed/>
                  <p:pic>
                    <p:nvPicPr>
                      <p:cNvPr id="0" name="Picture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8789" y="1700810"/>
                        <a:ext cx="2771775" cy="347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085553"/>
              </p:ext>
            </p:extLst>
          </p:nvPr>
        </p:nvGraphicFramePr>
        <p:xfrm>
          <a:off x="3924781" y="1712752"/>
          <a:ext cx="8255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0" name="Formula" r:id="rId7" imgW="417139" imgH="157699" progId="">
                  <p:embed/>
                </p:oleObj>
              </mc:Choice>
              <mc:Fallback>
                <p:oleObj name="Formula" r:id="rId7" imgW="417139" imgH="157699" progId="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781" y="1712752"/>
                        <a:ext cx="825500" cy="311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对数几率回归</a:t>
            </a:r>
            <a:r>
              <a:rPr lang="en-US" altLang="zh-CN" dirty="0">
                <a:latin typeface="+mn-ea"/>
              </a:rPr>
              <a:t> </a:t>
            </a:r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2ECA3B-28F8-B149-A871-F7C6CC17B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56" y="1095760"/>
            <a:ext cx="8883650" cy="540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8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706137"/>
          </a:xfrm>
        </p:spPr>
        <p:txBody>
          <a:bodyPr/>
          <a:lstStyle/>
          <a:p>
            <a:r>
              <a:rPr lang="zh-CN" altLang="en-US" dirty="0"/>
              <a:t>单一属性的线性回归目标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参数</a:t>
            </a:r>
            <a:r>
              <a:rPr lang="en-US" altLang="zh-CN" dirty="0"/>
              <a:t>/</a:t>
            </a:r>
            <a:r>
              <a:rPr lang="zh-CN" altLang="en-US" dirty="0"/>
              <a:t>模型估计：最小二乘法（</a:t>
            </a:r>
            <a:r>
              <a:rPr lang="en-US" altLang="zh-CN" dirty="0"/>
              <a:t>least square method）</a:t>
            </a:r>
          </a:p>
          <a:p>
            <a:endParaRPr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1856749" y="2012018"/>
          <a:ext cx="199072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6" name="Formula" r:id="rId3" imgW="1003320" imgH="176760" progId="Equation.Ribbit">
                  <p:embed/>
                </p:oleObj>
              </mc:Choice>
              <mc:Fallback>
                <p:oleObj name="Formula" r:id="rId3" imgW="1003320" imgH="176760" progId="Equation.Ribbit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6749" y="2012018"/>
                        <a:ext cx="199072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749013" y="1988191"/>
          <a:ext cx="1328738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7" name="Formula" r:id="rId5" imgW="670680" imgH="176760" progId="Equation.Ribbit">
                  <p:embed/>
                </p:oleObj>
              </mc:Choice>
              <mc:Fallback>
                <p:oleObj name="Formula" r:id="rId5" imgW="670680" imgH="176760" progId="Equation.Ribbit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9013" y="1988191"/>
                        <a:ext cx="1328738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84771" y="1954635"/>
            <a:ext cx="880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使得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849264" y="3769119"/>
          <a:ext cx="4759325" cy="182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8" name="Formula" r:id="rId7" imgW="2378880" imgH="927360" progId="Equation.Ribbit">
                  <p:embed/>
                </p:oleObj>
              </mc:Choice>
              <mc:Fallback>
                <p:oleObj name="Formula" r:id="rId7" imgW="2378880" imgH="927360" progId="Equation.Ribbit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9264" y="3769119"/>
                        <a:ext cx="4759325" cy="182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503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 </a:t>
            </a:r>
            <a:r>
              <a:rPr lang="en-US" altLang="zh-CN" dirty="0">
                <a:latin typeface="+mn-ea"/>
              </a:rPr>
              <a:t>-</a:t>
            </a:r>
            <a:r>
              <a:rPr lang="en-US" altLang="zh-CN" dirty="0"/>
              <a:t> </a:t>
            </a:r>
            <a:r>
              <a:rPr lang="zh-CN" altLang="en-US" dirty="0"/>
              <a:t>最小二乘法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706137"/>
          </a:xfrm>
        </p:spPr>
        <p:txBody>
          <a:bodyPr>
            <a:normAutofit/>
          </a:bodyPr>
          <a:lstStyle/>
          <a:p>
            <a:r>
              <a:rPr lang="zh-CN" altLang="en-US" dirty="0"/>
              <a:t>最小化均方误差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分别对    和   求导，可得</a:t>
            </a:r>
            <a:endParaRPr lang="en-US" altLang="zh-CN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1830256" y="3724420"/>
          <a:ext cx="512762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8" name="Formula" r:id="rId3" imgW="2563200" imgH="482760" progId="Equation.Ribbit">
                  <p:embed/>
                </p:oleObj>
              </mc:Choice>
              <mc:Fallback>
                <p:oleObj name="Formula" r:id="rId3" imgW="2563200" imgH="482760" progId="Equation.Ribbit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256" y="3724420"/>
                        <a:ext cx="5127625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049754" y="4927003"/>
          <a:ext cx="4508500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9" name="Formula" r:id="rId5" imgW="2254320" imgH="482760" progId="Equation.Ribbit">
                  <p:embed/>
                </p:oleObj>
              </mc:Choice>
              <mc:Fallback>
                <p:oleObj name="Formula" r:id="rId5" imgW="2254320" imgH="482760" progId="Equation.Ribbit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754" y="4927003"/>
                        <a:ext cx="4508500" cy="95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2488283" y="1914729"/>
          <a:ext cx="351155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0" name="Formula" r:id="rId7" imgW="1755360" imgH="437040" progId="Equation.Ribbit">
                  <p:embed/>
                </p:oleObj>
              </mc:Choice>
              <mc:Fallback>
                <p:oleObj name="Formula" r:id="rId7" imgW="1755360" imgH="437040" progId="Equation.Ribbit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8283" y="1914729"/>
                        <a:ext cx="351155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1636800" y="3121215"/>
          <a:ext cx="225425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1" name="Formula" r:id="rId9" imgW="111960" imgH="119520" progId="Equation.Ribbit">
                  <p:embed/>
                </p:oleObj>
              </mc:Choice>
              <mc:Fallback>
                <p:oleObj name="Formula" r:id="rId9" imgW="111960" imgH="119520" progId="Equation.Ribbit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800" y="3121215"/>
                        <a:ext cx="225425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2296078" y="3062943"/>
          <a:ext cx="136525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2" name="Formula" r:id="rId11" imgW="68760" imgH="157680" progId="Equation.Ribbit">
                  <p:embed/>
                </p:oleObj>
              </mc:Choice>
              <mc:Fallback>
                <p:oleObj name="Formula" r:id="rId11" imgW="68760" imgH="157680" progId="Equation.Ribbit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6078" y="3062943"/>
                        <a:ext cx="136525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2857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 </a:t>
            </a:r>
            <a:r>
              <a:rPr lang="en-US" altLang="zh-CN" dirty="0">
                <a:latin typeface="+mn-ea"/>
              </a:rPr>
              <a:t>-</a:t>
            </a:r>
            <a:r>
              <a:rPr lang="en-US" altLang="zh-CN" dirty="0"/>
              <a:t> </a:t>
            </a:r>
            <a:r>
              <a:rPr lang="zh-CN" altLang="en-US" dirty="0"/>
              <a:t>最小二乘法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706137"/>
          </a:xfrm>
        </p:spPr>
        <p:txBody>
          <a:bodyPr/>
          <a:lstStyle/>
          <a:p>
            <a:r>
              <a:rPr lang="zh-CN" altLang="en-US" dirty="0"/>
              <a:t>得到闭式（</a:t>
            </a:r>
            <a:r>
              <a:rPr lang="en-US" altLang="zh-CN" dirty="0"/>
              <a:t>closed-form</a:t>
            </a:r>
            <a:r>
              <a:rPr lang="zh-CN" altLang="en-US" dirty="0"/>
              <a:t>）解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其中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2536170" y="2020597"/>
          <a:ext cx="3252787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4" name="Formula" r:id="rId3" imgW="1625760" imgH="787680" progId="Equation.Ribbit">
                  <p:embed/>
                </p:oleObj>
              </mc:Choice>
              <mc:Fallback>
                <p:oleObj name="Formula" r:id="rId3" imgW="1625760" imgH="787680" progId="Equation.Ribbit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6170" y="2020597"/>
                        <a:ext cx="3252787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2907500" y="3871868"/>
          <a:ext cx="252095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5" name="Formula" r:id="rId5" imgW="1260000" imgH="341640" progId="Equation.Ribbit">
                  <p:embed/>
                </p:oleObj>
              </mc:Choice>
              <mc:Fallback>
                <p:oleObj name="Formula" r:id="rId5" imgW="1260000" imgH="341640" progId="Equation.Ribbit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7500" y="3871868"/>
                        <a:ext cx="2520950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3511507" y="5390233"/>
          <a:ext cx="15240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6" name="Formula" r:id="rId7" imgW="762120" imgH="341640" progId="Equation.Ribbit">
                  <p:embed/>
                </p:oleObj>
              </mc:Choice>
              <mc:Fallback>
                <p:oleObj name="Formula" r:id="rId7" imgW="762120" imgH="341640" progId="Equation.Ribbit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1507" y="5390233"/>
                        <a:ext cx="15240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3619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-1857"/>
            <a:ext cx="7886700" cy="777874"/>
          </a:xfrm>
        </p:spPr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1006" y="914951"/>
            <a:ext cx="8616950" cy="460030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Consider loss function </a:t>
            </a:r>
            <a:r>
              <a:rPr lang="en-US" altLang="zh-TW" sz="2400" dirty="0">
                <a:latin typeface="Cambria Math" panose="02040503050406030204" pitchFamily="18" charset="0"/>
              </a:rPr>
              <a:t>𝐿(𝑤)</a:t>
            </a:r>
            <a:r>
              <a:rPr lang="en-US" altLang="zh-TW" sz="2400" dirty="0"/>
              <a:t> with one parameter w: </a:t>
            </a:r>
          </a:p>
          <a:p>
            <a:pPr marL="457200" lvl="1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Loss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blipFill>
                <a:blip r:embed="rId3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>
            <a:off x="526852" y="5999166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032024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9" name="方程式" r:id="rId4" imgW="152280" imgH="139680" progId="Equation.3">
                  <p:embed/>
                </p:oleObj>
              </mc:Choice>
              <mc:Fallback>
                <p:oleObj name="方程式" r:id="rId4" imgW="152280" imgH="13968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032024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線單箭頭接點 6"/>
          <p:cNvCxnSpPr/>
          <p:nvPr/>
        </p:nvCxnSpPr>
        <p:spPr>
          <a:xfrm flipV="1">
            <a:off x="1339907" y="2445530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54"/>
          <p:cNvSpPr/>
          <p:nvPr/>
        </p:nvSpPr>
        <p:spPr>
          <a:xfrm>
            <a:off x="994530" y="2356475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 59"/>
          <p:cNvSpPr/>
          <p:nvPr/>
        </p:nvSpPr>
        <p:spPr>
          <a:xfrm flipH="1">
            <a:off x="7661489" y="2360156"/>
            <a:ext cx="1352035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094350" y="1264993"/>
                <a:ext cx="2809615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350" y="1264993"/>
                <a:ext cx="2809615" cy="572849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865264" y="1797130"/>
            <a:ext cx="6752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dirty="0"/>
              <a:t>(Randomly) Pick an initial value w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sp>
        <p:nvSpPr>
          <p:cNvPr id="12" name="橢圓 11"/>
          <p:cNvSpPr/>
          <p:nvPr/>
        </p:nvSpPr>
        <p:spPr>
          <a:xfrm>
            <a:off x="1894642" y="584022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/>
          <p:cNvCxnSpPr/>
          <p:nvPr/>
        </p:nvCxnSpPr>
        <p:spPr>
          <a:xfrm>
            <a:off x="1971466" y="4455075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865264" y="2306165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264" y="2306165"/>
                <a:ext cx="4406380" cy="624273"/>
              </a:xfrm>
              <a:prstGeom prst="rect">
                <a:avLst/>
              </a:prstGeom>
              <a:blipFill>
                <a:blip r:embed="rId7"/>
                <a:stretch>
                  <a:fillRect l="-1724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736304" y="5979159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cxnSp>
        <p:nvCxnSpPr>
          <p:cNvPr id="16" name="直線接點 15"/>
          <p:cNvCxnSpPr/>
          <p:nvPr/>
        </p:nvCxnSpPr>
        <p:spPr>
          <a:xfrm>
            <a:off x="1271969" y="3824924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1990542" y="3354664"/>
            <a:ext cx="1328230" cy="1100411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012302" y="3979623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Positive 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018141" y="3363259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Negative</a:t>
            </a:r>
            <a:endParaRPr lang="zh-TW" altLang="en-US" sz="2400" dirty="0"/>
          </a:p>
        </p:txBody>
      </p:sp>
      <p:sp>
        <p:nvSpPr>
          <p:cNvPr id="20" name="向右箭號 3"/>
          <p:cNvSpPr/>
          <p:nvPr/>
        </p:nvSpPr>
        <p:spPr>
          <a:xfrm>
            <a:off x="5761475" y="4016842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2"/>
          <p:cNvSpPr/>
          <p:nvPr/>
        </p:nvSpPr>
        <p:spPr>
          <a:xfrm>
            <a:off x="5771686" y="3368296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6555542" y="3967441"/>
            <a:ext cx="1765558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Decrease w</a:t>
            </a:r>
            <a:endParaRPr lang="zh-TW" altLang="en-US" sz="2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555542" y="3349399"/>
            <a:ext cx="1633045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Increase w</a:t>
            </a:r>
            <a:endParaRPr lang="zh-TW" altLang="en-US" sz="2000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4" y="3445371"/>
            <a:ext cx="1163839" cy="116383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591331" y="75518"/>
            <a:ext cx="35526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http://chico386.pixnet.net/album/photo/171572850</a:t>
            </a:r>
          </a:p>
        </p:txBody>
      </p:sp>
    </p:spTree>
    <p:extLst>
      <p:ext uri="{BB962C8B-B14F-4D97-AF65-F5344CB8AC3E}">
        <p14:creationId xmlns:p14="http://schemas.microsoft.com/office/powerpoint/2010/main" val="182460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  <p:bldP spid="10" grpId="0"/>
      <p:bldP spid="11" grpId="0"/>
      <p:bldP spid="12" grpId="0" animBg="1"/>
      <p:bldP spid="14" grpId="0"/>
      <p:bldP spid="15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5786625</TotalTime>
  <Words>1993</Words>
  <Application>Microsoft Macintosh PowerPoint</Application>
  <PresentationFormat>On-screen Show (4:3)</PresentationFormat>
  <Paragraphs>499</Paragraphs>
  <Slides>50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4" baseType="lpstr">
      <vt:lpstr>等线</vt:lpstr>
      <vt:lpstr>微软雅黑</vt:lpstr>
      <vt:lpstr>新細明體</vt:lpstr>
      <vt:lpstr>幼圆</vt:lpstr>
      <vt:lpstr>方正准圆简体</vt:lpstr>
      <vt:lpstr>Arial</vt:lpstr>
      <vt:lpstr>Calibri</vt:lpstr>
      <vt:lpstr>Cambria Math</vt:lpstr>
      <vt:lpstr>Times New Roman</vt:lpstr>
      <vt:lpstr>Verdana</vt:lpstr>
      <vt:lpstr>Wingdings</vt:lpstr>
      <vt:lpstr>机器学习v2.1rgb</vt:lpstr>
      <vt:lpstr>Formula</vt:lpstr>
      <vt:lpstr>方程式</vt:lpstr>
      <vt:lpstr>第二章：线性模型</vt:lpstr>
      <vt:lpstr>目录</vt:lpstr>
      <vt:lpstr>基本形式</vt:lpstr>
      <vt:lpstr>线性模型优点</vt:lpstr>
      <vt:lpstr>线性回归</vt:lpstr>
      <vt:lpstr>线性回归</vt:lpstr>
      <vt:lpstr>线性回归 - 最小二乘法</vt:lpstr>
      <vt:lpstr>线性回归 - 最小二乘法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Learning Rate</vt:lpstr>
      <vt:lpstr>Adaptive Learning Rates</vt:lpstr>
      <vt:lpstr>Adagrad</vt:lpstr>
      <vt:lpstr>Adagrad</vt:lpstr>
      <vt:lpstr>多元线性回归</vt:lpstr>
      <vt:lpstr>多元线性回归</vt:lpstr>
      <vt:lpstr>多元线性回归 - 最小二乘法</vt:lpstr>
      <vt:lpstr>多元线性回归 - 满秩讨论</vt:lpstr>
      <vt:lpstr>对数线性回归</vt:lpstr>
      <vt:lpstr>线性回归 - 广义线性模型</vt:lpstr>
      <vt:lpstr>How to do Classification</vt:lpstr>
      <vt:lpstr>PowerPoint Presentation</vt:lpstr>
      <vt:lpstr>二分类任务  </vt:lpstr>
      <vt:lpstr>二分类任务  </vt:lpstr>
      <vt:lpstr>对数几率回归 </vt:lpstr>
      <vt:lpstr>对数几率回归 - 极大似然法</vt:lpstr>
      <vt:lpstr>PowerPoint Presentation</vt:lpstr>
      <vt:lpstr>对数几率回归 - 极大似然法</vt:lpstr>
      <vt:lpstr>PowerPoint Presentation</vt:lpstr>
      <vt:lpstr>PowerPoint Presentation</vt:lpstr>
      <vt:lpstr>PowerPoint Presentation</vt:lpstr>
      <vt:lpstr>PowerPoint Presentation</vt:lpstr>
      <vt:lpstr>Find the best function</vt:lpstr>
      <vt:lpstr>Find the best function</vt:lpstr>
      <vt:lpstr>Find the best function</vt:lpstr>
      <vt:lpstr>PowerPoint Presentation</vt:lpstr>
      <vt:lpstr>PowerPoint Presentation</vt:lpstr>
      <vt:lpstr>Cross Entropy v.s. Square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类别不平衡问题 </vt:lpstr>
      <vt:lpstr>对数几率回归 - 极大似然法</vt:lpstr>
      <vt:lpstr>对数几率回归 </vt:lpstr>
    </vt:vector>
  </TitlesOfParts>
  <Company>LAMDA Group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机器学习-第三章</dc:title>
  <dc:creator/>
  <cp:lastModifiedBy>Microsoft Office User</cp:lastModifiedBy>
  <cp:revision>395</cp:revision>
  <dcterms:created xsi:type="dcterms:W3CDTF">2017-10-16T10:37:23Z</dcterms:created>
  <dcterms:modified xsi:type="dcterms:W3CDTF">2019-10-12T09:04:14Z</dcterms:modified>
</cp:coreProperties>
</file>